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7" r:id="rId1"/>
  </p:sldMasterIdLst>
  <p:notesMasterIdLst>
    <p:notesMasterId r:id="rId26"/>
  </p:notesMasterIdLst>
  <p:sldIdLst>
    <p:sldId id="649" r:id="rId2"/>
    <p:sldId id="304" r:id="rId3"/>
    <p:sldId id="444" r:id="rId4"/>
    <p:sldId id="632" r:id="rId5"/>
    <p:sldId id="627" r:id="rId6"/>
    <p:sldId id="438" r:id="rId7"/>
    <p:sldId id="650" r:id="rId8"/>
    <p:sldId id="641" r:id="rId9"/>
    <p:sldId id="653" r:id="rId10"/>
    <p:sldId id="651" r:id="rId11"/>
    <p:sldId id="647" r:id="rId12"/>
    <p:sldId id="656" r:id="rId13"/>
    <p:sldId id="658" r:id="rId14"/>
    <p:sldId id="659" r:id="rId15"/>
    <p:sldId id="660" r:id="rId16"/>
    <p:sldId id="661" r:id="rId17"/>
    <p:sldId id="662" r:id="rId18"/>
    <p:sldId id="663" r:id="rId19"/>
    <p:sldId id="664" r:id="rId20"/>
    <p:sldId id="665" r:id="rId21"/>
    <p:sldId id="635" r:id="rId22"/>
    <p:sldId id="634" r:id="rId23"/>
    <p:sldId id="633" r:id="rId24"/>
    <p:sldId id="38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sto MT" panose="02040603050505030304" pitchFamily="18" charset="0"/>
      <p:regular r:id="rId33"/>
      <p:bold r:id="rId34"/>
      <p:italic r:id="rId35"/>
      <p:boldItalic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34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76B643-F5DD-4DF7-BB01-706FC73ECFD0}">
  <a:tblStyle styleId="{5776B643-F5DD-4DF7-BB01-706FC73ECF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01" autoAdjust="0"/>
    <p:restoredTop sz="94291" autoAdjust="0"/>
  </p:normalViewPr>
  <p:slideViewPr>
    <p:cSldViewPr snapToGrid="0">
      <p:cViewPr varScale="1">
        <p:scale>
          <a:sx n="148" d="100"/>
          <a:sy n="148" d="100"/>
        </p:scale>
        <p:origin x="912" y="108"/>
      </p:cViewPr>
      <p:guideLst/>
    </p:cSldViewPr>
  </p:slideViewPr>
  <p:outlineViewPr>
    <p:cViewPr>
      <p:scale>
        <a:sx n="33" d="100"/>
        <a:sy n="33" d="100"/>
      </p:scale>
      <p:origin x="0" y="-74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412B3E-8D9E-42E5-A69D-B12A1A33C722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26BBC-DB6A-4AF9-93A3-262E5CC6BA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913BCE-1DE8-4EA6-A4C6-21113AF2DD6B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38B5AE-BEA7-4A4F-9E90-0AADD6A1FC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A288D-DC78-4BF0-8FFE-A120B09B9338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37C120-D765-470E-999D-49A7841DD6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947031" y="3080756"/>
            <a:ext cx="240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92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ACC189-FC02-4629-A6A8-3AF50BF3CCB2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D64639-0666-4138-BED5-AA96EB0FB2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D3E752-69D3-4A1A-947E-0A5FB7EE5B86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602067-CB4E-487B-BEA4-B1BA99E5D0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8A3535-B156-4A6A-A5BA-56C6F4599435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60D529-F824-4927-BB0E-D66FB2F597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5EB786-C688-4A46-8E1D-D652103E7778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D0D02C-1FAD-4EA5-A918-2FB9D4C235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FB3A38-33A7-4EC3-BEFB-B6A11D45A4CD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DED1EF-7F00-4636-9C2A-D383C72083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72FDAC-948A-4908-8B02-A6B2EF46546F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65A7F-5CE1-4CC6-A82D-9731F3B67D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96598F-8B26-4C48-B4A8-798FFCD1D3BE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8AD05-BE32-4356-88FD-2AA19099B6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852875-3E59-41D5-A9AB-3E859BC051F2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FED9CE-8FAD-42EF-B30B-4AC7D254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EBFD39-D0C3-43A7-A542-F8DA130C82BA}" type="datetimeFigureOut">
              <a:rPr lang="en-US" smtClean="0"/>
              <a:pPr>
                <a:defRPr/>
              </a:pPr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50F5985-C8EF-4A6C-93BB-1907CEF955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mailto:andis.faza@audemars.co.id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A87AC3-BEA8-4969-829D-36035C3AF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171" y="2367542"/>
            <a:ext cx="8162552" cy="628997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Penawaran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Rencana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Implementasi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FAST Heavy Oil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Pada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Sumur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JTB – 89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Dengan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+mn-lt"/>
              </a:rPr>
              <a:t>Kontrak</a:t>
            </a:r>
            <a:r>
              <a:rPr lang="en-US" sz="2800" b="1" dirty="0">
                <a:solidFill>
                  <a:srgbClr val="002060"/>
                </a:solidFill>
                <a:latin typeface="+mn-lt"/>
              </a:rPr>
              <a:t> No Cure No Pay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F0907960-6859-4A96-B4AB-54111800FA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9095" y="160796"/>
            <a:ext cx="1281196" cy="647598"/>
            <a:chOff x="5789612" y="304800"/>
            <a:chExt cx="5181602" cy="2971800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51EAC445-07F0-49CD-BC4C-43007075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90F8CB68-52B3-4865-89E6-C6BB572E6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41B0FAEB-C0A8-4728-96E7-3FB3A20AE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2C0AF1B7-778D-4A0D-B646-FE2794DFE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77EA318D-90AD-4018-BA09-DAC730C75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23DA4675-C740-491F-8654-15905574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4B09B937-4B79-4CCB-BFFA-1D234BCE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651A79EE-C23E-4BDF-B020-A6255601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DE023BAC-4458-4510-817A-B9EC62DDC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2F9015F8-7D95-4CB5-8773-FC2EFA374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7E13AAC7-6763-40CB-B908-3A63E4F79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88C0B8B3-83B1-4A2A-B2C2-443B51228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3AF5AB57-A2D0-4C10-90B7-139E41597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4" name="Google Shape;297;p35">
            <a:extLst>
              <a:ext uri="{FF2B5EF4-FFF2-40B4-BE49-F238E27FC236}">
                <a16:creationId xmlns:a16="http://schemas.microsoft.com/office/drawing/2014/main" id="{54C67034-3754-418A-B56A-461DD774655C}"/>
              </a:ext>
            </a:extLst>
          </p:cNvPr>
          <p:cNvSpPr txBox="1">
            <a:spLocks/>
          </p:cNvSpPr>
          <p:nvPr/>
        </p:nvSpPr>
        <p:spPr>
          <a:xfrm>
            <a:off x="0" y="4820544"/>
            <a:ext cx="3304088" cy="31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Clr>
                <a:srgbClr val="E5AA00"/>
              </a:buClr>
            </a:pPr>
            <a:r>
              <a:rPr lang="en-US" sz="1050" b="1" dirty="0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PT. </a:t>
            </a:r>
            <a:r>
              <a:rPr lang="en-US" sz="1050" b="1" dirty="0" err="1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Audemars</a:t>
            </a:r>
            <a:r>
              <a:rPr lang="en-US" sz="1050" b="1" dirty="0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 Indonesia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811B35-206C-46A5-B3F6-53BFC2455764}"/>
              </a:ext>
            </a:extLst>
          </p:cNvPr>
          <p:cNvSpPr/>
          <p:nvPr/>
        </p:nvSpPr>
        <p:spPr>
          <a:xfrm>
            <a:off x="4494048" y="4126049"/>
            <a:ext cx="4572000" cy="97719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Corporate Headquarters</a:t>
            </a:r>
          </a:p>
          <a:p>
            <a:pPr lvl="0" algn="r" defTabSz="989013" fontAlgn="base">
              <a:spcBef>
                <a:spcPct val="0"/>
              </a:spcBef>
              <a:spcAft>
                <a:spcPts val="30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Jalan </a:t>
            </a:r>
            <a:r>
              <a:rPr lang="en-GB" altLang="en-US" sz="1100" dirty="0" err="1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Pondok</a:t>
            </a:r>
            <a:r>
              <a:rPr lang="en-GB" altLang="en-US" sz="11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 Jaya IV No 23, </a:t>
            </a:r>
            <a:r>
              <a:rPr lang="en-GB" altLang="en-US" sz="1100" dirty="0" err="1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Mampang</a:t>
            </a:r>
            <a:r>
              <a:rPr lang="en-GB" altLang="en-US" sz="11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GB" altLang="en-US" sz="1100" dirty="0" err="1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Prapatan</a:t>
            </a:r>
            <a:r>
              <a:rPr lang="en-GB" altLang="en-US" sz="11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 Jakarta Selatan, DKI Jakarta 12720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u="sng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contactus@audemars.co.id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</a:rPr>
              <a:t>(021) 719 5519</a:t>
            </a:r>
            <a:endParaRPr lang="en-US" altLang="en-US" sz="1100" dirty="0">
              <a:solidFill>
                <a:schemeClr val="accent1">
                  <a:lumMod val="50000"/>
                </a:schemeClr>
              </a:solidFill>
              <a:latin typeface="Helvetic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829635" y="173951"/>
            <a:ext cx="5484730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RENCANA IMPLEMENTASI FAST HEAVY OIL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13C5E-E14E-D5FD-4AB1-A066D4433B55}"/>
              </a:ext>
            </a:extLst>
          </p:cNvPr>
          <p:cNvSpPr txBox="1"/>
          <p:nvPr/>
        </p:nvSpPr>
        <p:spPr>
          <a:xfrm>
            <a:off x="67712" y="668330"/>
            <a:ext cx="8874388" cy="133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mengatasi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JTB-89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Audemars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Indonesia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menawarkan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FAST Heavy Oil pada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flowline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JTB-89.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Rencana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FAST Heavy Oil pada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JTB-89 dan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flowline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ditunjukkan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mengoptimalkan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mengatasi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 assurance/plugging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 pipa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JTB-89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SPA 2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komponen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dipasang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FAST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Subsurface,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Surface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 FAST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Monitoring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rencana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A96B0-565B-C023-FFDA-4BBB145F7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12899"/>
              </p:ext>
            </p:extLst>
          </p:nvPr>
        </p:nvGraphicFramePr>
        <p:xfrm>
          <a:off x="169245" y="1869977"/>
          <a:ext cx="6329619" cy="2678240"/>
        </p:xfrm>
        <a:graphic>
          <a:graphicData uri="http://schemas.openxmlformats.org/drawingml/2006/table">
            <a:tbl>
              <a:tblPr firstRow="1" firstCol="1" bandRow="1">
                <a:tableStyleId>{5776B643-F5DD-4DF7-BB01-706FC73ECFD0}</a:tableStyleId>
              </a:tblPr>
              <a:tblGrid>
                <a:gridCol w="1847930">
                  <a:extLst>
                    <a:ext uri="{9D8B030D-6E8A-4147-A177-3AD203B41FA5}">
                      <a16:colId xmlns:a16="http://schemas.microsoft.com/office/drawing/2014/main" val="3230767044"/>
                    </a:ext>
                  </a:extLst>
                </a:gridCol>
                <a:gridCol w="4481689">
                  <a:extLst>
                    <a:ext uri="{9D8B030D-6E8A-4147-A177-3AD203B41FA5}">
                      <a16:colId xmlns:a16="http://schemas.microsoft.com/office/drawing/2014/main" val="4062481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FAST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LOKASI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6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FAST Subsurface 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 err="1">
                          <a:effectLst/>
                        </a:rPr>
                        <a:t>Katoda</a:t>
                      </a:r>
                      <a:r>
                        <a:rPr lang="en-ID" sz="1100" dirty="0">
                          <a:effectLst/>
                        </a:rPr>
                        <a:t> (-) = Wellhead </a:t>
                      </a:r>
                      <a:r>
                        <a:rPr lang="en-ID" sz="1100" dirty="0" err="1">
                          <a:effectLst/>
                        </a:rPr>
                        <a:t>Sumur</a:t>
                      </a:r>
                      <a:r>
                        <a:rPr lang="en-ID" sz="1100" dirty="0">
                          <a:effectLst/>
                        </a:rPr>
                        <a:t> JTB-89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 err="1">
                          <a:effectLst/>
                        </a:rPr>
                        <a:t>Anoda</a:t>
                      </a:r>
                      <a:r>
                        <a:rPr lang="en-ID" sz="1100" dirty="0">
                          <a:effectLst/>
                        </a:rPr>
                        <a:t> (+) = Area </a:t>
                      </a:r>
                      <a:r>
                        <a:rPr lang="en-ID" sz="1100" dirty="0" err="1">
                          <a:effectLst/>
                        </a:rPr>
                        <a:t>Sekitar</a:t>
                      </a:r>
                      <a:r>
                        <a:rPr lang="en-ID" sz="1100" dirty="0">
                          <a:effectLst/>
                        </a:rPr>
                        <a:t> </a:t>
                      </a:r>
                      <a:r>
                        <a:rPr lang="en-ID" sz="1100" dirty="0" err="1">
                          <a:effectLst/>
                        </a:rPr>
                        <a:t>Sumur</a:t>
                      </a:r>
                      <a:r>
                        <a:rPr lang="en-ID" sz="1100" dirty="0">
                          <a:effectLst/>
                        </a:rPr>
                        <a:t> JTB-89 (</a:t>
                      </a:r>
                      <a:r>
                        <a:rPr lang="en-ID" sz="1100" dirty="0" err="1">
                          <a:effectLst/>
                        </a:rPr>
                        <a:t>titik</a:t>
                      </a:r>
                      <a:r>
                        <a:rPr lang="en-ID" sz="1100" dirty="0">
                          <a:effectLst/>
                        </a:rPr>
                        <a:t> </a:t>
                      </a:r>
                      <a:r>
                        <a:rPr lang="en-ID" sz="1100" dirty="0" err="1">
                          <a:effectLst/>
                        </a:rPr>
                        <a:t>anoda</a:t>
                      </a:r>
                      <a:r>
                        <a:rPr lang="en-ID" sz="1100" dirty="0">
                          <a:effectLst/>
                        </a:rPr>
                        <a:t> </a:t>
                      </a:r>
                      <a:r>
                        <a:rPr lang="en-ID" sz="1100" dirty="0" err="1">
                          <a:effectLst/>
                        </a:rPr>
                        <a:t>akan</a:t>
                      </a:r>
                      <a:r>
                        <a:rPr lang="en-ID" sz="1100" dirty="0">
                          <a:effectLst/>
                        </a:rPr>
                        <a:t> </a:t>
                      </a:r>
                      <a:r>
                        <a:rPr lang="en-ID" sz="1100" dirty="0" err="1">
                          <a:effectLst/>
                        </a:rPr>
                        <a:t>ditentukan</a:t>
                      </a:r>
                      <a:r>
                        <a:rPr lang="en-ID" sz="1100" dirty="0">
                          <a:effectLst/>
                        </a:rPr>
                        <a:t> detail </a:t>
                      </a:r>
                      <a:r>
                        <a:rPr lang="en-ID" sz="1100" dirty="0" err="1">
                          <a:effectLst/>
                        </a:rPr>
                        <a:t>setelah</a:t>
                      </a:r>
                      <a:r>
                        <a:rPr lang="en-ID" sz="1100" dirty="0">
                          <a:effectLst/>
                        </a:rPr>
                        <a:t> survey </a:t>
                      </a:r>
                      <a:r>
                        <a:rPr lang="en-ID" sz="1100" dirty="0" err="1">
                          <a:effectLst/>
                        </a:rPr>
                        <a:t>lanjutan</a:t>
                      </a:r>
                      <a:r>
                        <a:rPr lang="en-ID" sz="1100" dirty="0">
                          <a:effectLst/>
                        </a:rPr>
                        <a:t>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123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FAST Surface 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Flowline JTB-89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 dirty="0" err="1">
                          <a:effectLst/>
                        </a:rPr>
                        <a:t>Titik</a:t>
                      </a:r>
                      <a:r>
                        <a:rPr lang="en-ID" sz="1100" dirty="0">
                          <a:effectLst/>
                        </a:rPr>
                        <a:t> A = @flowline 100 m, after wellhead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Titik</a:t>
                      </a:r>
                      <a:r>
                        <a:rPr lang="en-US" sz="1100" dirty="0">
                          <a:effectLst/>
                        </a:rPr>
                        <a:t> B = @flowline 600 m, after wellhead 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Titik</a:t>
                      </a:r>
                      <a:r>
                        <a:rPr lang="en-US" sz="1100" dirty="0">
                          <a:effectLst/>
                        </a:rPr>
                        <a:t> C = @flowline 1200 m, </a:t>
                      </a:r>
                      <a:r>
                        <a:rPr lang="en-US" sz="1100" dirty="0" err="1">
                          <a:effectLst/>
                        </a:rPr>
                        <a:t>simpang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tiga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2944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FAST Monitoring 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Titik</a:t>
                      </a:r>
                      <a:r>
                        <a:rPr lang="en-US" sz="1100" dirty="0">
                          <a:effectLst/>
                        </a:rPr>
                        <a:t> 1 = Wellhead JTB-89 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Titik</a:t>
                      </a:r>
                      <a:r>
                        <a:rPr lang="en-US" sz="1100" dirty="0">
                          <a:effectLst/>
                        </a:rPr>
                        <a:t> 2 = Flowline after FAST Surface 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Titik</a:t>
                      </a:r>
                      <a:r>
                        <a:rPr lang="en-US" sz="1100" dirty="0">
                          <a:effectLst/>
                        </a:rPr>
                        <a:t> 3 = SPA 2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261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7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59" y="26121"/>
            <a:ext cx="6735705" cy="4875408"/>
          </a:xfrm>
          <a:prstGeom prst="rect">
            <a:avLst/>
          </a:prstGeom>
        </p:spPr>
      </p:pic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22928" y="673712"/>
            <a:ext cx="2181822" cy="95859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PETA RENCANA </a:t>
            </a:r>
          </a:p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INSTALASI </a:t>
            </a:r>
          </a:p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HEAVY OIL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285A6-F30D-A017-88F8-92669CC078F9}"/>
              </a:ext>
            </a:extLst>
          </p:cNvPr>
          <p:cNvSpPr txBox="1"/>
          <p:nvPr/>
        </p:nvSpPr>
        <p:spPr>
          <a:xfrm>
            <a:off x="53862" y="1904375"/>
            <a:ext cx="218182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6576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Salah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Heavy Oil,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Surface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induction heating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melancarkan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fluida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pipa.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JTB-89,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rencana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Surface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dipasang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3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Lokasi 1,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berjarak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300 meter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wellhead.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Lokasi 2,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berjarak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600 meter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wellhead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Lokasi 3,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simpang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komplek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mundu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(1200 meter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wellhead).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825500" y="135174"/>
            <a:ext cx="5805789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RENCANA INSTALASI FAST HEAVY OIL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553CA-ED98-F9D5-7490-232B74D4A20D}"/>
              </a:ext>
            </a:extLst>
          </p:cNvPr>
          <p:cNvSpPr txBox="1"/>
          <p:nvPr/>
        </p:nvSpPr>
        <p:spPr>
          <a:xfrm>
            <a:off x="6284107" y="923046"/>
            <a:ext cx="2759657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Rate gross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JTB-89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2021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328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blpd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52147.7 Liter/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setara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0.6036 Liter/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Adapun 1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kompartemen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Surface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induction coil 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tiap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coil-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kW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 kW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kompartemen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Surface. 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uji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laboratorium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audemars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1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induction coil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memanaskan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fluida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1.6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°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C/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0.6 liter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minyak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melintas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kompartemen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Surface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menikkan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40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°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0B7A9-2589-7027-4A4B-E6083EA40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46739"/>
              </p:ext>
            </p:extLst>
          </p:nvPr>
        </p:nvGraphicFramePr>
        <p:xfrm>
          <a:off x="40351" y="3252773"/>
          <a:ext cx="6243756" cy="1215311"/>
        </p:xfrm>
        <a:graphic>
          <a:graphicData uri="http://schemas.openxmlformats.org/drawingml/2006/table">
            <a:tbl>
              <a:tblPr firstRow="1" firstCol="1" bandRow="1"/>
              <a:tblGrid>
                <a:gridCol w="2428968">
                  <a:extLst>
                    <a:ext uri="{9D8B030D-6E8A-4147-A177-3AD203B41FA5}">
                      <a16:colId xmlns:a16="http://schemas.microsoft.com/office/drawing/2014/main" val="1037649671"/>
                    </a:ext>
                  </a:extLst>
                </a:gridCol>
                <a:gridCol w="1109125">
                  <a:extLst>
                    <a:ext uri="{9D8B030D-6E8A-4147-A177-3AD203B41FA5}">
                      <a16:colId xmlns:a16="http://schemas.microsoft.com/office/drawing/2014/main" val="3228938454"/>
                    </a:ext>
                  </a:extLst>
                </a:gridCol>
                <a:gridCol w="1425123">
                  <a:extLst>
                    <a:ext uri="{9D8B030D-6E8A-4147-A177-3AD203B41FA5}">
                      <a16:colId xmlns:a16="http://schemas.microsoft.com/office/drawing/2014/main" val="3009049208"/>
                    </a:ext>
                  </a:extLst>
                </a:gridCol>
                <a:gridCol w="1280540">
                  <a:extLst>
                    <a:ext uri="{9D8B030D-6E8A-4147-A177-3AD203B41FA5}">
                      <a16:colId xmlns:a16="http://schemas.microsoft.com/office/drawing/2014/main" val="2793183763"/>
                    </a:ext>
                  </a:extLst>
                </a:gridCol>
              </a:tblGrid>
              <a:tr h="371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Titik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Instalasi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FAST Surface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Kenaikan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out 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69007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1 (100 m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wellhead)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+40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68260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2 (600 m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wellhead)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304638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3 (1200 m,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simpang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tiga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135.40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856708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Akhir (°C) @SPA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018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823DD82-EAC5-F316-EC27-66EED9A6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" y="716330"/>
            <a:ext cx="6243756" cy="24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825500" y="135174"/>
            <a:ext cx="5805789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RENCANA INSTALASI FAST HEAVY OIL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0B7A9-2589-7027-4A4B-E6083EA40737}"/>
              </a:ext>
            </a:extLst>
          </p:cNvPr>
          <p:cNvGraphicFramePr>
            <a:graphicFrameLocks noGrp="1"/>
          </p:cNvGraphicFramePr>
          <p:nvPr/>
        </p:nvGraphicFramePr>
        <p:xfrm>
          <a:off x="40351" y="3252773"/>
          <a:ext cx="6243756" cy="1215311"/>
        </p:xfrm>
        <a:graphic>
          <a:graphicData uri="http://schemas.openxmlformats.org/drawingml/2006/table">
            <a:tbl>
              <a:tblPr firstRow="1" firstCol="1" bandRow="1"/>
              <a:tblGrid>
                <a:gridCol w="2428968">
                  <a:extLst>
                    <a:ext uri="{9D8B030D-6E8A-4147-A177-3AD203B41FA5}">
                      <a16:colId xmlns:a16="http://schemas.microsoft.com/office/drawing/2014/main" val="1037649671"/>
                    </a:ext>
                  </a:extLst>
                </a:gridCol>
                <a:gridCol w="1109125">
                  <a:extLst>
                    <a:ext uri="{9D8B030D-6E8A-4147-A177-3AD203B41FA5}">
                      <a16:colId xmlns:a16="http://schemas.microsoft.com/office/drawing/2014/main" val="3228938454"/>
                    </a:ext>
                  </a:extLst>
                </a:gridCol>
                <a:gridCol w="1425123">
                  <a:extLst>
                    <a:ext uri="{9D8B030D-6E8A-4147-A177-3AD203B41FA5}">
                      <a16:colId xmlns:a16="http://schemas.microsoft.com/office/drawing/2014/main" val="3009049208"/>
                    </a:ext>
                  </a:extLst>
                </a:gridCol>
                <a:gridCol w="1280540">
                  <a:extLst>
                    <a:ext uri="{9D8B030D-6E8A-4147-A177-3AD203B41FA5}">
                      <a16:colId xmlns:a16="http://schemas.microsoft.com/office/drawing/2014/main" val="2793183763"/>
                    </a:ext>
                  </a:extLst>
                </a:gridCol>
              </a:tblGrid>
              <a:tr h="3716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Titik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Instalasi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FAST Surface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Kenaikan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out  (°C)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69007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1 (100 m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wellhead)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+40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68260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2 (600 m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wellhead)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304638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Lokasi 3 (1200 m,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simpang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tiga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135.40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856708"/>
                  </a:ext>
                </a:extLst>
              </a:tr>
              <a:tr h="2109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Suhu</a:t>
                      </a: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Akhir (°C) @SPA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018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823DD82-EAC5-F316-EC27-66EED9A6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" y="716330"/>
            <a:ext cx="6243756" cy="2467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40F4D2-CC37-D4D2-7BBF-0E74230F5C8D}"/>
              </a:ext>
            </a:extLst>
          </p:cNvPr>
          <p:cNvSpPr txBox="1"/>
          <p:nvPr/>
        </p:nvSpPr>
        <p:spPr>
          <a:xfrm>
            <a:off x="6295111" y="734966"/>
            <a:ext cx="2695565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before-after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Surface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ditunjukkan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disamping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before-after FAST (garis before FAST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injeksi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dilihat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(wellhead)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suhu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awal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90.05°C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hingga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(before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SPA 2)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suhu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menurun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44.4 °C.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Namun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FAST Surface,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suhu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mampu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bertahan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(wellhead)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(before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masuk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SPA 2)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112.08 °C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hingga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sampai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(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keluar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SPA 2)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suhu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U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97.08 °C. </a:t>
            </a:r>
          </a:p>
        </p:txBody>
      </p:sp>
    </p:spTree>
    <p:extLst>
      <p:ext uri="{BB962C8B-B14F-4D97-AF65-F5344CB8AC3E}">
        <p14:creationId xmlns:p14="http://schemas.microsoft.com/office/powerpoint/2010/main" val="15606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825500" y="135174"/>
            <a:ext cx="5805789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RENCANA INSTALASI FAST HEAVY OIL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302EA-58D3-3EC5-0C5E-C8D83325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4" y="605188"/>
            <a:ext cx="4859640" cy="42848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B3B27-6077-7927-06F6-A9443BB0A41A}"/>
              </a:ext>
            </a:extLst>
          </p:cNvPr>
          <p:cNvSpPr txBox="1"/>
          <p:nvPr/>
        </p:nvSpPr>
        <p:spPr>
          <a:xfrm>
            <a:off x="5107015" y="1207678"/>
            <a:ext cx="34879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instalasi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en-US" sz="12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Subsurface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dijadikan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2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transmiter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Pemasangan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ditanam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sedalam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30 m dan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berjarak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200~300 m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disesuaikan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survey </a:t>
            </a:r>
            <a:r>
              <a:rPr lang="en-US" sz="1200" i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lanjutan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kandidat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pusat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dipasang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Fiber Flange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terbuat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konduktif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isolasi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terhubung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lain. </a:t>
            </a:r>
          </a:p>
        </p:txBody>
      </p:sp>
    </p:spTree>
    <p:extLst>
      <p:ext uri="{BB962C8B-B14F-4D97-AF65-F5344CB8AC3E}">
        <p14:creationId xmlns:p14="http://schemas.microsoft.com/office/powerpoint/2010/main" val="11491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825500" y="135174"/>
            <a:ext cx="5805789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RENCANA INSTALASI FAST HEAVY OIL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B3B27-6077-7927-06F6-A9443BB0A41A}"/>
              </a:ext>
            </a:extLst>
          </p:cNvPr>
          <p:cNvSpPr txBox="1"/>
          <p:nvPr/>
        </p:nvSpPr>
        <p:spPr>
          <a:xfrm>
            <a:off x="4376398" y="1371303"/>
            <a:ext cx="461782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keperluan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pemasangan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elektroda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transmitter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),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dilakukan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pengeboran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pada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titik-titik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lokasi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akan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ditentukan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setelah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survey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lanjutan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). </a:t>
            </a:r>
          </a:p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Pengeboran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dilakukan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sedalam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30 meter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bor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air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tanpa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Menara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menggunakan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peralatan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bor. </a:t>
            </a:r>
          </a:p>
          <a:p>
            <a:pPr marL="171450" marR="0" indent="-17145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mempertahankan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lubang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elektroda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transmitter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sumur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dilindungi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oleh casing pipa PVC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berdiameter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1.5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inchi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dan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kabel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rod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anoda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panel FAST Subsurface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didalam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lubang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juga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dilindungi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oleh pipa PPR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berdiameter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inchi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seperti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yang </a:t>
            </a:r>
            <a:r>
              <a:rPr lang="en-U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ditunjukkan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oleh Gambar.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7B1BF-0EE9-4533-82E7-9CE7102E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74" t="-4" r="-1" b="4"/>
          <a:stretch/>
        </p:blipFill>
        <p:spPr bwMode="auto">
          <a:xfrm>
            <a:off x="361327" y="856166"/>
            <a:ext cx="3999865" cy="3770630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73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614B626-8440-79CC-8466-C7CB76D0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38" y="80880"/>
            <a:ext cx="4559554" cy="48041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9452C92A-D2B6-646E-7B77-0B020DBC9D7A}"/>
              </a:ext>
            </a:extLst>
          </p:cNvPr>
          <p:cNvSpPr txBox="1">
            <a:spLocks/>
          </p:cNvSpPr>
          <p:nvPr/>
        </p:nvSpPr>
        <p:spPr>
          <a:xfrm>
            <a:off x="116849" y="787552"/>
            <a:ext cx="3304183" cy="5148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SPESIFIKASI PERALATAN</a:t>
            </a:r>
          </a:p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u="sng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Surface </a:t>
            </a:r>
          </a:p>
        </p:txBody>
      </p:sp>
    </p:spTree>
    <p:extLst>
      <p:ext uri="{BB962C8B-B14F-4D97-AF65-F5344CB8AC3E}">
        <p14:creationId xmlns:p14="http://schemas.microsoft.com/office/powerpoint/2010/main" val="21720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452C92A-D2B6-646E-7B77-0B020DBC9D7A}"/>
              </a:ext>
            </a:extLst>
          </p:cNvPr>
          <p:cNvSpPr txBox="1">
            <a:spLocks/>
          </p:cNvSpPr>
          <p:nvPr/>
        </p:nvSpPr>
        <p:spPr>
          <a:xfrm>
            <a:off x="116849" y="787552"/>
            <a:ext cx="3304183" cy="5148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SPESIFIKASI PERALATAN</a:t>
            </a:r>
          </a:p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u="sng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Subsurface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63EC6-9D9F-C3E2-59DB-5AFBB468A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14" y="130147"/>
            <a:ext cx="4688490" cy="4760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2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452C92A-D2B6-646E-7B77-0B020DBC9D7A}"/>
              </a:ext>
            </a:extLst>
          </p:cNvPr>
          <p:cNvSpPr txBox="1">
            <a:spLocks/>
          </p:cNvSpPr>
          <p:nvPr/>
        </p:nvSpPr>
        <p:spPr>
          <a:xfrm>
            <a:off x="116849" y="787552"/>
            <a:ext cx="3304183" cy="5148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SPESIFIKASI PERALATAN</a:t>
            </a:r>
          </a:p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600" b="1" u="sng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Monitoring &amp; Server Sensor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5113E-A12F-9A0E-6E8A-84E213825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7" y="1425266"/>
            <a:ext cx="560705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66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73009" y="821663"/>
            <a:ext cx="7294711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1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A. Key Performance Indicator (KPI), THO </a:t>
            </a:r>
            <a:r>
              <a:rPr lang="en-US" sz="1400" b="1" spc="-19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dan</a:t>
            </a:r>
            <a:r>
              <a:rPr lang="en-US" sz="1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Baseline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92022" y="1156785"/>
            <a:ext cx="8959956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pemasangan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FAST Heavy Oil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mengoptimalkan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JTB-89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berat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 HPPO (High Pour Point Oil). KPI (Key Performance Indicator)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dijadikan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cure criteria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plugging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wellhead JTB-89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SPA 2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oil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baseline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didukung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parameter cure criteria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4776993" y="1933508"/>
            <a:ext cx="4163690" cy="2262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THO dan KPI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dipisah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THO FAST Heater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KPI Temperature dan THO FAST Heavy Oil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rate production.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diaplikasikan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menjaga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outlet separator SPA 2 &gt;100°C,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THO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dibayarkan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Rp. 8.440.000/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Jika rate production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diukur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pada SPA 2 naik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baseline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disepakati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THO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dibayarkan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Rp. 5.600.000/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Jika KPI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tercapai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keduanya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(temperature dan rate production)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THO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dibayarkan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Rp.14.040.000/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" y="2104241"/>
            <a:ext cx="4551633" cy="1848720"/>
          </a:xfrm>
          <a:prstGeom prst="rect">
            <a:avLst/>
          </a:prstGeom>
        </p:spPr>
      </p:pic>
      <p:sp>
        <p:nvSpPr>
          <p:cNvPr id="32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180531" y="178999"/>
            <a:ext cx="7260486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MEKANISME UJI COBA DAN PARAMETER KEBERHASILAN</a:t>
            </a:r>
          </a:p>
        </p:txBody>
      </p:sp>
    </p:spTree>
    <p:extLst>
      <p:ext uri="{BB962C8B-B14F-4D97-AF65-F5344CB8AC3E}">
        <p14:creationId xmlns:p14="http://schemas.microsoft.com/office/powerpoint/2010/main" val="14548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AE30C39-ABDC-49EB-9C8C-6FBC179B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01" y="1397259"/>
            <a:ext cx="5986196" cy="3515006"/>
          </a:xfrm>
        </p:spPr>
        <p:txBody>
          <a:bodyPr/>
          <a:lstStyle/>
          <a:p>
            <a:pPr marL="158750" indent="0" algn="just"/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Didirikan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pada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tahun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2017, PT.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Audemars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Indonesia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adalah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sebuah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perusahaan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swasta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nasional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bergerak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bidang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manufaktur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R&amp;D,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serta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penyedia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layanan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untuk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migas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 Indonesia. Salah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satu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teknologi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unggulannya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adalah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FAST (</a:t>
            </a:r>
            <a:r>
              <a:rPr lang="en-GB" sz="1300" b="1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Flow Assurance System Technology</a:t>
            </a:r>
            <a:r>
              <a:rPr lang="en-GB" sz="13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merupakan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integrasi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layanan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untuk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meningkatkan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perolehan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minyak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melalui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inovasi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teknologi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tepat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 reservoir,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penanggulangan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berbagai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hambatan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dalam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flow assurance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dan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monitoring yang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komprehensif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sehingga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optimasi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produksi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minyak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dilakukan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lebih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efektif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GB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ekonomis</a:t>
            </a:r>
            <a:r>
              <a:rPr lang="en-GB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3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58750" indent="0" algn="just"/>
            <a:endParaRPr lang="en-US" sz="13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58750" indent="0" algn="just"/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PT.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Audemars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Indonesia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berkomitmen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untuk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menjadi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perusahaan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kelas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dunia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dalam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teknologi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migas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mengusung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hasil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karya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anak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bangsa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Para stakeholder PT.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Audemars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Indonesia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sangat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memahami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tantangan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dihadapi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oleh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migas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saat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akan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terus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berinovasi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</a:t>
            </a:r>
            <a:r>
              <a:rPr lang="id-ID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engan menyeimbangkan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fokus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d-ID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ekonomi, lingkungan, dan keselamatan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diantaranya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diwujudkan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keberhasilan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memperoleh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sertifikat</a:t>
            </a:r>
            <a:r>
              <a:rPr lang="en-US" sz="13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ISO 14001:2015, ISO 9001:2015, dan BS OHSAS 18001:2007.</a:t>
            </a:r>
          </a:p>
          <a:p>
            <a:pPr marL="158750" indent="0"/>
            <a:endParaRPr lang="en-US" sz="13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CF8DE312-EAA5-475A-A250-B4BE47A21AEF}"/>
              </a:ext>
            </a:extLst>
          </p:cNvPr>
          <p:cNvSpPr/>
          <p:nvPr/>
        </p:nvSpPr>
        <p:spPr>
          <a:xfrm>
            <a:off x="6080301" y="0"/>
            <a:ext cx="305494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21" name="Google Shape;260;p33">
            <a:extLst>
              <a:ext uri="{FF2B5EF4-FFF2-40B4-BE49-F238E27FC236}">
                <a16:creationId xmlns:a16="http://schemas.microsoft.com/office/drawing/2014/main" id="{845ECE24-A714-4F96-BA75-E4A083C3DB48}"/>
              </a:ext>
            </a:extLst>
          </p:cNvPr>
          <p:cNvCxnSpPr>
            <a:cxnSpLocks/>
          </p:cNvCxnSpPr>
          <p:nvPr/>
        </p:nvCxnSpPr>
        <p:spPr>
          <a:xfrm flipH="1">
            <a:off x="464622" y="1230134"/>
            <a:ext cx="5316279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663E52-CB38-4E08-B409-542A90EFB454}"/>
              </a:ext>
            </a:extLst>
          </p:cNvPr>
          <p:cNvSpPr txBox="1"/>
          <p:nvPr/>
        </p:nvSpPr>
        <p:spPr>
          <a:xfrm>
            <a:off x="1840953" y="740630"/>
            <a:ext cx="25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+mn-lt"/>
              </a:rPr>
              <a:t>Profil</a:t>
            </a:r>
            <a:r>
              <a:rPr lang="en-US" sz="2400" b="1" dirty="0">
                <a:latin typeface="+mn-lt"/>
              </a:rPr>
              <a:t> Perusahaan</a:t>
            </a:r>
          </a:p>
        </p:txBody>
      </p:sp>
      <p:sp>
        <p:nvSpPr>
          <p:cNvPr id="38" name="Google Shape;297;p35">
            <a:extLst>
              <a:ext uri="{FF2B5EF4-FFF2-40B4-BE49-F238E27FC236}">
                <a16:creationId xmlns:a16="http://schemas.microsoft.com/office/drawing/2014/main" id="{F1FC4400-A660-49C9-86E0-3C4921BB5359}"/>
              </a:ext>
            </a:extLst>
          </p:cNvPr>
          <p:cNvSpPr txBox="1">
            <a:spLocks/>
          </p:cNvSpPr>
          <p:nvPr/>
        </p:nvSpPr>
        <p:spPr>
          <a:xfrm>
            <a:off x="0" y="4820544"/>
            <a:ext cx="3304088" cy="31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Clr>
                <a:srgbClr val="E5AA00"/>
              </a:buClr>
            </a:pPr>
            <a:r>
              <a:rPr lang="en-US" sz="1050" b="1" dirty="0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PT. </a:t>
            </a:r>
            <a:r>
              <a:rPr lang="en-US" sz="1050" b="1" dirty="0" err="1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Audemars</a:t>
            </a:r>
            <a:r>
              <a:rPr lang="en-US" sz="1050" b="1" dirty="0">
                <a:solidFill>
                  <a:schemeClr val="tx1"/>
                </a:solidFill>
                <a:latin typeface="Arial"/>
                <a:cs typeface="Calibri" panose="020F0502020204030204" pitchFamily="34" charset="0"/>
              </a:rPr>
              <a:t> Indonesia 2022</a:t>
            </a: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10EB645F-846E-4688-9BED-8F9D9DA889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628FE28-153B-4641-B244-894A382E7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84F97A-E5F9-4811-990F-26F6A395C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EA8B65AD-4B05-4F31-9850-46A735B7F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61DCC29-AA3B-4E37-B907-BBFF278B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B05F5028-AFDF-4E42-A003-82D0A383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B9489EB-0072-439B-82CE-34E12B5D2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D311D5F-1145-49A1-89DE-D4151D9BE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0EEA169-CD2E-4A25-B4E2-41A09EB77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F19E054A-B6C9-4D96-BBC3-C603D257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BB624E41-C5D5-488B-A1AE-1BE7BC206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AEF26BF6-D2D3-4BAC-A711-ADAC9ADDC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2AEC1A1-8DCE-47E5-85F5-DF3DD0529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71DD1BE-E2CE-4ED7-84B6-DA94574EB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7FE496E-9ED9-4192-96B6-20367676D206}"/>
              </a:ext>
            </a:extLst>
          </p:cNvPr>
          <p:cNvSpPr/>
          <p:nvPr/>
        </p:nvSpPr>
        <p:spPr>
          <a:xfrm>
            <a:off x="6080301" y="4166309"/>
            <a:ext cx="3063699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b="1" dirty="0">
                <a:solidFill>
                  <a:schemeClr val="bg1"/>
                </a:solidFill>
                <a:latin typeface="Helvetica" panose="020B0604020202020204" pitchFamily="34" charset="0"/>
              </a:rPr>
              <a:t>Corporate Headquarters</a:t>
            </a:r>
          </a:p>
          <a:p>
            <a:pPr lvl="0" algn="r" defTabSz="989013" fontAlgn="base">
              <a:spcBef>
                <a:spcPct val="0"/>
              </a:spcBef>
              <a:spcAft>
                <a:spcPts val="30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Jalan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Pondok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Jaya IV No 23,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Mampang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Prapatan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Jakarta Selatan, DKI Jakarta 12720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u="sng" dirty="0">
                <a:solidFill>
                  <a:schemeClr val="bg1"/>
                </a:solidFill>
                <a:latin typeface="Helvetica" panose="020B0604020202020204" pitchFamily="34" charset="0"/>
              </a:rPr>
              <a:t>contactus@audemars.co.id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(021) 719 5519</a:t>
            </a:r>
            <a:endParaRPr lang="en-US" altLang="en-US" sz="1100" dirty="0">
              <a:solidFill>
                <a:schemeClr val="bg1"/>
              </a:solidFill>
              <a:latin typeface="Helvetic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1180531" y="178999"/>
            <a:ext cx="7260486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MEKANISME UJI COBA DAN PARAMETER KEBERHASILAN</a:t>
            </a: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12B8E531-2F37-C183-2CC3-432652CE7AB2}"/>
              </a:ext>
            </a:extLst>
          </p:cNvPr>
          <p:cNvSpPr txBox="1">
            <a:spLocks/>
          </p:cNvSpPr>
          <p:nvPr/>
        </p:nvSpPr>
        <p:spPr>
          <a:xfrm>
            <a:off x="27289" y="632521"/>
            <a:ext cx="490822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marR="0" lvl="0" indent="0" defTabSz="685800" rtl="0" eaLnBrk="0" fontAlgn="base" latinLnBrk="0" hangingPunct="0">
              <a:lnSpc>
                <a:spcPct val="10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en-US" sz="1400" b="1" spc="-19" noProof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Monitoring </a:t>
            </a:r>
            <a:r>
              <a:rPr lang="en-US" sz="1400" b="1" spc="-19" noProof="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dan</a:t>
            </a:r>
            <a:r>
              <a:rPr lang="en-US" sz="1400" b="1" spc="-19" noProof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spc="-19" noProof="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Uji</a:t>
            </a:r>
            <a:r>
              <a:rPr lang="en-US" sz="1400" b="1" spc="-19" noProof="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spc="-19" noProof="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Laboratorium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F81E085-1EE9-458A-1153-932D7190B6ED}"/>
              </a:ext>
            </a:extLst>
          </p:cNvPr>
          <p:cNvSpPr txBox="1"/>
          <p:nvPr/>
        </p:nvSpPr>
        <p:spPr>
          <a:xfrm>
            <a:off x="63725" y="876178"/>
            <a:ext cx="9016549" cy="39470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masa onstream, 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pengambilan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(monitoring)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keperluan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parameter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keberhasilan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(KPI) dan uji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laboratorium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ketentuan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Monitoring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minggu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baseline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masa onstream No Cure No Pay (90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disaksikan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belah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perwakilan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Monitoring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2x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sehari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estimasi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pagi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pukul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02.00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s.d.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06.00 WIB)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siang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pukul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13.00 s.d.16.00 WIB). 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Monitoring yang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dikumpulkan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(BFPD, BOPD dan %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Watercut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beserta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Pressure, Temperature,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Laju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(flowmeter) dan Sifat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(SG, API,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Viskositas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Pour Point). 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gross (BFPD)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Tank Test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level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dan Data %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Watercut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(%WC dan BS&amp;W) yang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dilaksanakan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Laboratorium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disaksikan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belah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perwakilan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). </a:t>
            </a:r>
          </a:p>
          <a:p>
            <a:pPr marL="228600" indent="-228600" algn="just"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pengambilan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sample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watercut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pada sample point wellhead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disaksikan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belah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perwakilan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).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(BOPD)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gross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(BFPD)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air (BFPD x %WC). </a:t>
            </a:r>
          </a:p>
          <a:p>
            <a:pPr marL="228600" indent="-228600" algn="just"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harian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(BFPD, BOPD dan %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Watercut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disaksikan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belah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dicatat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primer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penentuan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baseline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keberhasilan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onstream No Cure No Pay.</a:t>
            </a:r>
          </a:p>
          <a:p>
            <a:pPr marL="228600" indent="-228600" algn="just">
              <a:buAutoNum type="arabicPeriod" startAt="8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square tank test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berukuran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(150 x 100 x 100 cm)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berkapasitas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1500 Liter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keperluan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tank test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tanki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onsite pada jumper B), hose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penerangan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dilapangan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28600" indent="-228600" algn="just">
              <a:buAutoNum type="arabicPeriod" startAt="8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Monitoring data Pressure, Temperature,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Laju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(flowmeter)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FAST Monitoring dan data Sifat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(SG, API,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Viskositas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Pour Point)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uji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laboratorium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oleh 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Indonesia. </a:t>
            </a:r>
          </a:p>
          <a:p>
            <a:pPr marL="228600" indent="-228600" algn="just">
              <a:buAutoNum type="arabicPeriod" startAt="8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FAST Monitoring (sensor P&amp;T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flowmeter)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keperluan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uji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laboratorium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sifat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28600" indent="-228600" algn="just">
              <a:buAutoNum type="arabicPeriod" startAt="8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Monitoring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sifat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Viskositas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SG,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Pour Point dan API)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Pressure, Temperature dan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Laju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(flowrate)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dilaporkan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pelengkap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9084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2CD20A1-8A99-4176-AB68-C1750538F1A3}"/>
              </a:ext>
            </a:extLst>
          </p:cNvPr>
          <p:cNvSpPr txBox="1">
            <a:spLocks/>
          </p:cNvSpPr>
          <p:nvPr/>
        </p:nvSpPr>
        <p:spPr>
          <a:xfrm>
            <a:off x="4944137" y="2044966"/>
            <a:ext cx="3221236" cy="23567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0" fontAlgn="base" latinLnBrk="0" hangingPunct="0">
              <a:lnSpc>
                <a:spcPct val="17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3667179" y="163011"/>
            <a:ext cx="1657763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marR="0" lvl="0" indent="0" defTabSz="685800" rtl="0" eaLnBrk="0" fontAlgn="base" latinLnBrk="0" hangingPunct="0">
              <a:lnSpc>
                <a:spcPct val="10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TATA WAKTU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201899" y="702022"/>
            <a:ext cx="8813311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tata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kami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tawarkan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dimanufaktur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± 2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estimasi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± 1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minggu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(total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estimasi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leadtime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Minggu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dihitung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sejak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serah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0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240545" y="3031020"/>
            <a:ext cx="82011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algn="just">
              <a:spcAft>
                <a:spcPts val="600"/>
              </a:spcAft>
              <a:buAutoNum type="arabi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unit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Lapangan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masa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28600" indent="-228600" algn="just">
              <a:spcAft>
                <a:spcPts val="600"/>
              </a:spcAft>
              <a:buAutoNum type="arabi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FAST Heavy Oil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dinyalakan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onstream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pengambilan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 baseline/before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FAST Monitoring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2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dua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minggu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28600" indent="-228600" algn="just">
              <a:spcAft>
                <a:spcPts val="600"/>
              </a:spcAft>
              <a:buAutoNum type="arabi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Onstream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No Cure No Pay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3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keberhasilan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onstream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NCNP. </a:t>
            </a:r>
          </a:p>
          <a:p>
            <a:pPr marL="228600" indent="-228600" algn="just">
              <a:spcAft>
                <a:spcPts val="600"/>
              </a:spcAft>
              <a:buAutoNum type="arabi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keberhasilan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No Cure No Pay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3 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on-stream. </a:t>
            </a:r>
          </a:p>
          <a:p>
            <a:pPr marL="228600" indent="-228600" algn="just">
              <a:spcAft>
                <a:spcPts val="600"/>
              </a:spcAft>
              <a:buAutoNum type="arabi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dinyatakan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cure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detail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sewa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pasca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No Cure No Pay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Full Scale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skema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Performance Based.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7E125-DBDB-4C55-8D0B-00892533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9" y="1272655"/>
            <a:ext cx="6273530" cy="16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3718664" y="230842"/>
            <a:ext cx="1603172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marR="0" lvl="0" indent="0" defTabSz="685800" rtl="0" eaLnBrk="0" fontAlgn="base" latinLnBrk="0" hangingPunct="0">
              <a:lnSpc>
                <a:spcPct val="10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KOMERSIAL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306920" y="738798"/>
            <a:ext cx="8406964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penawaran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Harga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Sewa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Jasa/THO (Tarif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Harian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FAST Heater, Heavy Oil,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NCNP di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Lapangan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Jatibarang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6A7A7-6E04-4899-BCAD-A17997D8546A}"/>
              </a:ext>
            </a:extLst>
          </p:cNvPr>
          <p:cNvSpPr/>
          <p:nvPr/>
        </p:nvSpPr>
        <p:spPr>
          <a:xfrm>
            <a:off x="227896" y="2372903"/>
            <a:ext cx="858470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serah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kesepakatan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Key Performance Indicator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dinyatakan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no cure no pay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457200" indent="-228600" algn="just">
              <a:buFont typeface="+mj-lt"/>
              <a:buAutoNum type="alphaL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Sewa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material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228600" algn="just">
              <a:buFont typeface="+mj-lt"/>
              <a:buAutoNum type="alphaL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Gaji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tunjangan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tunjangan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Indonesia. </a:t>
            </a:r>
          </a:p>
          <a:p>
            <a:pPr marL="457200" indent="-228600" algn="just">
              <a:buFont typeface="+mj-lt"/>
              <a:buAutoNum type="alphaL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Akomodasi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Indonesia. </a:t>
            </a:r>
          </a:p>
          <a:p>
            <a:pPr marL="457200" indent="-228600" algn="just">
              <a:spcAft>
                <a:spcPts val="600"/>
              </a:spcAft>
              <a:buFont typeface="+mj-lt"/>
              <a:buAutoNum type="alphaLcPeriod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timbul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aktifitas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persiapan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pemasangan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perawatan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    Indonesia,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demobilisasi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mengajukan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proforma invoice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selambat-lambatnya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10 di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berikutnya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dinyatakan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cure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dilengkapi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lampiran-lampiran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diminta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tercantum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bersifat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TETAP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Masa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Kontrak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berlaku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13" y="1158741"/>
            <a:ext cx="4063494" cy="11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2CD20A1-8A99-4176-AB68-C1750538F1A3}"/>
              </a:ext>
            </a:extLst>
          </p:cNvPr>
          <p:cNvSpPr txBox="1">
            <a:spLocks/>
          </p:cNvSpPr>
          <p:nvPr/>
        </p:nvSpPr>
        <p:spPr>
          <a:xfrm>
            <a:off x="5026960" y="2286280"/>
            <a:ext cx="3221236" cy="23567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0" fontAlgn="base" latinLnBrk="0" hangingPunct="0">
              <a:lnSpc>
                <a:spcPct val="17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3309080" y="163011"/>
            <a:ext cx="2292384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marR="0" lvl="0" indent="0" defTabSz="685800" rtl="0" eaLnBrk="0" fontAlgn="base" latinLnBrk="0" hangingPunct="0">
              <a:lnSpc>
                <a:spcPct val="10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KETENTUAN LAIN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244287" y="814173"/>
            <a:ext cx="8632297" cy="186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algn="just">
              <a:spcAft>
                <a:spcPts val="1000"/>
              </a:spcAft>
              <a:buAutoNum type="arabicPeriod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FAST, PT.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genset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bakar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(gas/diesel industry)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supply power. </a:t>
            </a:r>
          </a:p>
          <a:p>
            <a:pPr marL="228600" indent="-228600" algn="just">
              <a:spcAft>
                <a:spcPts val="1000"/>
              </a:spcAft>
              <a:buAutoNum type="arabicPeriod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treatment lain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ditargetkan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FAST.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treatment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melibatkan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Indonesia. </a:t>
            </a:r>
          </a:p>
          <a:p>
            <a:pPr marL="228600" indent="-228600" algn="just">
              <a:spcAft>
                <a:spcPts val="1000"/>
              </a:spcAft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patuh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berkomitmen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menjalankan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QHSSE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228600" indent="-228600" algn="just">
              <a:spcAft>
                <a:spcPts val="1000"/>
              </a:spcAft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Audemars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berkomitmen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menyebarluaskan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segala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ataupun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apapun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Pertamina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endParaRPr lang="en-US" sz="1200" spc="73" dirty="0">
              <a:solidFill>
                <a:srgbClr val="0020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1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AA789F-ADF5-480A-93C0-C4D0D54519E2}"/>
              </a:ext>
            </a:extLst>
          </p:cNvPr>
          <p:cNvSpPr/>
          <p:nvPr/>
        </p:nvSpPr>
        <p:spPr>
          <a:xfrm>
            <a:off x="0" y="6440"/>
            <a:ext cx="9144000" cy="44259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94D8-0E38-4AD8-9CE4-98DCE7CD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137" y="1795366"/>
            <a:ext cx="6099615" cy="7557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TERIMA KASIH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4B4EB-11A5-4941-BBAB-5E6737980B68}"/>
              </a:ext>
            </a:extLst>
          </p:cNvPr>
          <p:cNvSpPr/>
          <p:nvPr/>
        </p:nvSpPr>
        <p:spPr>
          <a:xfrm>
            <a:off x="0" y="3552027"/>
            <a:ext cx="51127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85" marR="5715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100" b="1" u="sng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 Person: </a:t>
            </a:r>
          </a:p>
          <a:p>
            <a:pPr marL="19685" marR="5715" defTabSz="914400">
              <a:spcAft>
                <a:spcPts val="300"/>
              </a:spcAft>
              <a:defRPr/>
            </a:pPr>
            <a:r>
              <a:rPr lang="en-US" sz="1050" spc="-1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Andis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50" spc="-1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Faza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(085288714005) / 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andis.faza@audemars.co.id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19685" marR="5715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Sri </a:t>
            </a:r>
            <a:r>
              <a:rPr kumimoji="0" lang="en-US" sz="1050" i="0" u="none" strike="noStrike" kern="1200" cap="none" spc="-1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Rahmayani</a:t>
            </a:r>
            <a:r>
              <a:rPr kumimoji="0" lang="en-US" sz="1050" i="0" u="none" strike="noStrike" kern="1200" cap="none" spc="-1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n-US" sz="105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(082268299225) / 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srirahmayani@audemars.co.id</a:t>
            </a:r>
            <a:endParaRPr kumimoji="0" lang="en-US" sz="1050" i="0" u="none" strike="noStrike" kern="1200" cap="none" spc="-1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9685" marR="5715">
              <a:spcAft>
                <a:spcPts val="300"/>
              </a:spcAft>
              <a:defRPr/>
            </a:pP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Dzaky Sotha (081385064729) / 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dzaky.sotha@audemars.co.id</a:t>
            </a:r>
            <a:r>
              <a:rPr lang="en-US" sz="1050" spc="-1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A0632C3-5392-409A-AB1A-FE74F850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56" y="4466190"/>
            <a:ext cx="2275214" cy="623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42EC97-863C-4091-B1E8-4A7FBA8507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4" b="48699"/>
          <a:stretch/>
        </p:blipFill>
        <p:spPr>
          <a:xfrm>
            <a:off x="65254" y="4481263"/>
            <a:ext cx="9013489" cy="6405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871839-9CDF-4AFD-9D14-34089BE41DFC}"/>
              </a:ext>
            </a:extLst>
          </p:cNvPr>
          <p:cNvSpPr/>
          <p:nvPr/>
        </p:nvSpPr>
        <p:spPr>
          <a:xfrm>
            <a:off x="4571998" y="3468892"/>
            <a:ext cx="4572000" cy="97719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b="1" dirty="0">
                <a:solidFill>
                  <a:schemeClr val="bg1"/>
                </a:solidFill>
                <a:latin typeface="Helvetica" panose="020B0604020202020204" pitchFamily="34" charset="0"/>
              </a:rPr>
              <a:t>Corporate Headquarters</a:t>
            </a:r>
          </a:p>
          <a:p>
            <a:pPr lvl="0" algn="r" defTabSz="989013" fontAlgn="base">
              <a:spcBef>
                <a:spcPct val="0"/>
              </a:spcBef>
              <a:spcAft>
                <a:spcPts val="30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Jalan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Pondok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Jaya IV No 23,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Mampang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GB" altLang="en-US" sz="1100" dirty="0" err="1">
                <a:solidFill>
                  <a:schemeClr val="bg1"/>
                </a:solidFill>
                <a:latin typeface="Helvetica" panose="020B0604020202020204" pitchFamily="34" charset="0"/>
              </a:rPr>
              <a:t>Prapatan</a:t>
            </a: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 Jakarta Selatan, DKI Jakarta 12720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u="sng" dirty="0">
                <a:solidFill>
                  <a:schemeClr val="bg1"/>
                </a:solidFill>
                <a:latin typeface="Helvetica" panose="020B0604020202020204" pitchFamily="34" charset="0"/>
              </a:rPr>
              <a:t>contactus@audemars.co.id</a:t>
            </a:r>
          </a:p>
          <a:p>
            <a:pPr lvl="0" algn="r" defTabSz="989013" fontAlgn="base">
              <a:spcBef>
                <a:spcPct val="0"/>
              </a:spcBef>
              <a:spcAft>
                <a:spcPct val="0"/>
              </a:spcAft>
              <a:buClr>
                <a:srgbClr val="4A66AC"/>
              </a:buClr>
              <a:buSzPct val="100000"/>
              <a:defRPr/>
            </a:pPr>
            <a:r>
              <a:rPr lang="en-GB" altLang="en-US" sz="1100" dirty="0">
                <a:solidFill>
                  <a:schemeClr val="bg1"/>
                </a:solidFill>
                <a:latin typeface="Helvetica" panose="020B0604020202020204" pitchFamily="34" charset="0"/>
              </a:rPr>
              <a:t>(021) 719 5519</a:t>
            </a:r>
            <a:endParaRPr lang="en-US" altLang="en-US" sz="1100" dirty="0">
              <a:solidFill>
                <a:schemeClr val="bg1"/>
              </a:solidFill>
              <a:latin typeface="Helvetic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2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AAD833-AA71-4F83-AACA-02F83184E0D9}"/>
              </a:ext>
            </a:extLst>
          </p:cNvPr>
          <p:cNvSpPr/>
          <p:nvPr/>
        </p:nvSpPr>
        <p:spPr>
          <a:xfrm>
            <a:off x="6941713" y="1947716"/>
            <a:ext cx="396050" cy="62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03815-FE59-6CB1-77B0-DA4CC0B80F29}"/>
              </a:ext>
            </a:extLst>
          </p:cNvPr>
          <p:cNvSpPr/>
          <p:nvPr/>
        </p:nvSpPr>
        <p:spPr>
          <a:xfrm>
            <a:off x="7196046" y="2015430"/>
            <a:ext cx="396050" cy="8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0E203-5DD6-7872-C7F8-16F78257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361"/>
            <a:ext cx="9144000" cy="51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0A49757-25CD-47A5-91D5-F1C3525548F3}"/>
              </a:ext>
            </a:extLst>
          </p:cNvPr>
          <p:cNvSpPr/>
          <p:nvPr/>
        </p:nvSpPr>
        <p:spPr>
          <a:xfrm>
            <a:off x="288786" y="794580"/>
            <a:ext cx="846016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 subsurface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merupakan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teknologi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dirancang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meningkatkan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mobilitas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minyak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melalui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proses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elektrokinetik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dengan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memodulasikan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gelombang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listrik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DC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langsung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ke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reservoir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frekuensi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tertentu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melalui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casing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sumur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Produksi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injeksi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difungsikan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sebagai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elektroda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2CD20A1-8A99-4176-AB68-C1750538F1A3}"/>
              </a:ext>
            </a:extLst>
          </p:cNvPr>
          <p:cNvSpPr txBox="1">
            <a:spLocks/>
          </p:cNvSpPr>
          <p:nvPr/>
        </p:nvSpPr>
        <p:spPr>
          <a:xfrm>
            <a:off x="5026960" y="2286280"/>
            <a:ext cx="3221236" cy="23567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70000"/>
              </a:lnSpc>
              <a:spcBef>
                <a:spcPts val="0"/>
              </a:spcBef>
              <a:buClrTx/>
            </a:pPr>
            <a:endParaRPr lang="en-US" sz="12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80F7-68FA-48CA-8CC4-D7E7C60F3149}"/>
              </a:ext>
            </a:extLst>
          </p:cNvPr>
          <p:cNvSpPr txBox="1"/>
          <p:nvPr/>
        </p:nvSpPr>
        <p:spPr>
          <a:xfrm>
            <a:off x="4862806" y="2006161"/>
            <a:ext cx="2058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500" b="1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Keuntungan</a:t>
            </a:r>
            <a:r>
              <a:rPr lang="en-US" sz="1500" b="1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790660-DBED-4623-8938-68F58ADFDDFE}"/>
              </a:ext>
            </a:extLst>
          </p:cNvPr>
          <p:cNvSpPr/>
          <p:nvPr/>
        </p:nvSpPr>
        <p:spPr>
          <a:xfrm>
            <a:off x="4865708" y="2578552"/>
            <a:ext cx="391223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Meningkatkan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mobilitas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minyak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  <a:p>
            <a:pPr marL="214313" indent="-214313" defTabSz="685800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Dapat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meningkatkan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produksi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minyak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di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lapangan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tua</a:t>
            </a:r>
            <a:endParaRPr lang="en-US" sz="1350" kern="1200" dirty="0">
              <a:solidFill>
                <a:prstClr val="black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214313" indent="-214313" defTabSz="685800"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Perawatan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portable dan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relatif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lebih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murah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BC1884-D721-4F33-B9BC-66749DAD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3" y="1563447"/>
            <a:ext cx="3496718" cy="318437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6B6BF8-1BA6-424B-ABE4-9B58653DD997}"/>
              </a:ext>
            </a:extLst>
          </p:cNvPr>
          <p:cNvGrpSpPr/>
          <p:nvPr/>
        </p:nvGrpSpPr>
        <p:grpSpPr>
          <a:xfrm>
            <a:off x="-12189" y="3548828"/>
            <a:ext cx="9166127" cy="1635954"/>
            <a:chOff x="0" y="8439980"/>
            <a:chExt cx="13716000" cy="189032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DBAB23-3573-48F2-9C57-CA2F61E6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43" name="TextBox 3">
              <a:extLst>
                <a:ext uri="{FF2B5EF4-FFF2-40B4-BE49-F238E27FC236}">
                  <a16:creationId xmlns:a16="http://schemas.microsoft.com/office/drawing/2014/main" id="{6CD2C8DC-E055-45BC-B614-24DBA7B8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84505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2022</a:t>
              </a:r>
            </a:p>
          </p:txBody>
        </p: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8AC55932-1AD7-424A-946C-8FD4F600E1E1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8BC5DD-AE51-4ED0-88B7-B4C754AA3BCD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46" name="Group 2">
                <a:extLst>
                  <a:ext uri="{FF2B5EF4-FFF2-40B4-BE49-F238E27FC236}">
                    <a16:creationId xmlns:a16="http://schemas.microsoft.com/office/drawing/2014/main" id="{CBE7AB68-0C2D-489B-9190-8571524B9AE8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54" name="Freeform 3">
                  <a:extLst>
                    <a:ext uri="{FF2B5EF4-FFF2-40B4-BE49-F238E27FC236}">
                      <a16:creationId xmlns:a16="http://schemas.microsoft.com/office/drawing/2014/main" id="{59FE34F1-6B06-44C2-8A52-D7ABF25290A6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7" name="Group 2">
                <a:extLst>
                  <a:ext uri="{FF2B5EF4-FFF2-40B4-BE49-F238E27FC236}">
                    <a16:creationId xmlns:a16="http://schemas.microsoft.com/office/drawing/2014/main" id="{6609C6C6-D8E4-4D35-8D87-A13EB59D6F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53" name="Freeform 3">
                  <a:extLst>
                    <a:ext uri="{FF2B5EF4-FFF2-40B4-BE49-F238E27FC236}">
                      <a16:creationId xmlns:a16="http://schemas.microsoft.com/office/drawing/2014/main" id="{518C5FBB-8F14-4846-9B62-149012243C1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8" name="Group 2">
                <a:extLst>
                  <a:ext uri="{FF2B5EF4-FFF2-40B4-BE49-F238E27FC236}">
                    <a16:creationId xmlns:a16="http://schemas.microsoft.com/office/drawing/2014/main" id="{53BDE07E-575B-4762-B243-E2ACAE72B3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52" name="Freeform 3">
                  <a:extLst>
                    <a:ext uri="{FF2B5EF4-FFF2-40B4-BE49-F238E27FC236}">
                      <a16:creationId xmlns:a16="http://schemas.microsoft.com/office/drawing/2014/main" id="{4AA6C139-534D-452C-BD98-7A90746C6726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9" name="Group 2">
                <a:extLst>
                  <a:ext uri="{FF2B5EF4-FFF2-40B4-BE49-F238E27FC236}">
                    <a16:creationId xmlns:a16="http://schemas.microsoft.com/office/drawing/2014/main" id="{4A33FC07-AA9A-4A1E-844D-7F5084F1F6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51" name="Freeform 3">
                  <a:extLst>
                    <a:ext uri="{FF2B5EF4-FFF2-40B4-BE49-F238E27FC236}">
                      <a16:creationId xmlns:a16="http://schemas.microsoft.com/office/drawing/2014/main" id="{88734B3E-DF1F-4479-9538-67AB736B29E3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50" name="Freeform 3">
                <a:extLst>
                  <a:ext uri="{FF2B5EF4-FFF2-40B4-BE49-F238E27FC236}">
                    <a16:creationId xmlns:a16="http://schemas.microsoft.com/office/drawing/2014/main" id="{60B8CDE7-13D3-445B-9306-C9774E6096CF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sp>
        <p:nvSpPr>
          <p:cNvPr id="55" name="object 10">
            <a:extLst>
              <a:ext uri="{FF2B5EF4-FFF2-40B4-BE49-F238E27FC236}">
                <a16:creationId xmlns:a16="http://schemas.microsoft.com/office/drawing/2014/main" id="{F64AA04C-3042-4057-96D5-40F2C293CF54}"/>
              </a:ext>
            </a:extLst>
          </p:cNvPr>
          <p:cNvSpPr txBox="1">
            <a:spLocks/>
          </p:cNvSpPr>
          <p:nvPr/>
        </p:nvSpPr>
        <p:spPr>
          <a:xfrm>
            <a:off x="3609514" y="78773"/>
            <a:ext cx="300990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algn="ctr" defTabSz="685800">
              <a:lnSpc>
                <a:spcPct val="100000"/>
              </a:lnSpc>
              <a:spcBef>
                <a:spcPts val="75"/>
              </a:spcBef>
              <a:buClrTx/>
              <a:defRPr/>
            </a:pPr>
            <a:r>
              <a:rPr lang="en-US" sz="2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SUBSURFACE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1" name="Google Shape;260;p33">
            <a:extLst>
              <a:ext uri="{FF2B5EF4-FFF2-40B4-BE49-F238E27FC236}">
                <a16:creationId xmlns:a16="http://schemas.microsoft.com/office/drawing/2014/main" id="{A25B6496-6845-4BBD-86F9-4F83C6DDB539}"/>
              </a:ext>
            </a:extLst>
          </p:cNvPr>
          <p:cNvCxnSpPr>
            <a:cxnSpLocks/>
          </p:cNvCxnSpPr>
          <p:nvPr/>
        </p:nvCxnSpPr>
        <p:spPr>
          <a:xfrm flipH="1">
            <a:off x="3609514" y="553397"/>
            <a:ext cx="5316279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4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CD20A1-8A99-4176-AB68-C1750538F1A3}"/>
              </a:ext>
            </a:extLst>
          </p:cNvPr>
          <p:cNvSpPr txBox="1">
            <a:spLocks/>
          </p:cNvSpPr>
          <p:nvPr/>
        </p:nvSpPr>
        <p:spPr>
          <a:xfrm>
            <a:off x="5026960" y="2286280"/>
            <a:ext cx="3221236" cy="23567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70000"/>
              </a:lnSpc>
              <a:spcBef>
                <a:spcPts val="0"/>
              </a:spcBef>
              <a:buClrTx/>
            </a:pPr>
            <a:endParaRPr lang="en-US" sz="12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6B6BF8-1BA6-424B-ABE4-9B58653DD997}"/>
              </a:ext>
            </a:extLst>
          </p:cNvPr>
          <p:cNvGrpSpPr/>
          <p:nvPr/>
        </p:nvGrpSpPr>
        <p:grpSpPr>
          <a:xfrm>
            <a:off x="-12189" y="3548828"/>
            <a:ext cx="9166127" cy="1635954"/>
            <a:chOff x="0" y="8439980"/>
            <a:chExt cx="13716000" cy="18903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DBAB23-3573-48F2-9C57-CA2F61E6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6CD2C8DC-E055-45BC-B614-24DBA7B8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84505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2022</a:t>
              </a: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8AC55932-1AD7-424A-946C-8FD4F600E1E1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8BC5DD-AE51-4ED0-88B7-B4C754AA3BCD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8" name="Group 2">
                <a:extLst>
                  <a:ext uri="{FF2B5EF4-FFF2-40B4-BE49-F238E27FC236}">
                    <a16:creationId xmlns:a16="http://schemas.microsoft.com/office/drawing/2014/main" id="{CBE7AB68-0C2D-489B-9190-8571524B9AE8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16" name="Freeform 3">
                  <a:extLst>
                    <a:ext uri="{FF2B5EF4-FFF2-40B4-BE49-F238E27FC236}">
                      <a16:creationId xmlns:a16="http://schemas.microsoft.com/office/drawing/2014/main" id="{59FE34F1-6B06-44C2-8A52-D7ABF25290A6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9" name="Group 2">
                <a:extLst>
                  <a:ext uri="{FF2B5EF4-FFF2-40B4-BE49-F238E27FC236}">
                    <a16:creationId xmlns:a16="http://schemas.microsoft.com/office/drawing/2014/main" id="{6609C6C6-D8E4-4D35-8D87-A13EB59D6F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15" name="Freeform 3">
                  <a:extLst>
                    <a:ext uri="{FF2B5EF4-FFF2-40B4-BE49-F238E27FC236}">
                      <a16:creationId xmlns:a16="http://schemas.microsoft.com/office/drawing/2014/main" id="{518C5FBB-8F14-4846-9B62-149012243C1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0" name="Group 2">
                <a:extLst>
                  <a:ext uri="{FF2B5EF4-FFF2-40B4-BE49-F238E27FC236}">
                    <a16:creationId xmlns:a16="http://schemas.microsoft.com/office/drawing/2014/main" id="{53BDE07E-575B-4762-B243-E2ACAE72B3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14" name="Freeform 3">
                  <a:extLst>
                    <a:ext uri="{FF2B5EF4-FFF2-40B4-BE49-F238E27FC236}">
                      <a16:creationId xmlns:a16="http://schemas.microsoft.com/office/drawing/2014/main" id="{4AA6C139-534D-452C-BD98-7A90746C6726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11" name="Group 2">
                <a:extLst>
                  <a:ext uri="{FF2B5EF4-FFF2-40B4-BE49-F238E27FC236}">
                    <a16:creationId xmlns:a16="http://schemas.microsoft.com/office/drawing/2014/main" id="{4A33FC07-AA9A-4A1E-844D-7F5084F1F6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id="{88734B3E-DF1F-4479-9538-67AB736B29E3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60B8CDE7-13D3-445B-9306-C9774E6096CF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F64AA04C-3042-4057-96D5-40F2C293CF54}"/>
              </a:ext>
            </a:extLst>
          </p:cNvPr>
          <p:cNvSpPr txBox="1">
            <a:spLocks/>
          </p:cNvSpPr>
          <p:nvPr/>
        </p:nvSpPr>
        <p:spPr>
          <a:xfrm>
            <a:off x="3257753" y="100257"/>
            <a:ext cx="300990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algn="ctr" defTabSz="685800">
              <a:lnSpc>
                <a:spcPct val="100000"/>
              </a:lnSpc>
              <a:spcBef>
                <a:spcPts val="75"/>
              </a:spcBef>
              <a:buClrTx/>
              <a:defRPr/>
            </a:pPr>
            <a:r>
              <a:rPr lang="en-US" sz="2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SURFACE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Google Shape;260;p33">
            <a:extLst>
              <a:ext uri="{FF2B5EF4-FFF2-40B4-BE49-F238E27FC236}">
                <a16:creationId xmlns:a16="http://schemas.microsoft.com/office/drawing/2014/main" id="{A25B6496-6845-4BBD-86F9-4F83C6DDB539}"/>
              </a:ext>
            </a:extLst>
          </p:cNvPr>
          <p:cNvCxnSpPr>
            <a:cxnSpLocks/>
          </p:cNvCxnSpPr>
          <p:nvPr/>
        </p:nvCxnSpPr>
        <p:spPr>
          <a:xfrm flipH="1">
            <a:off x="3609514" y="553397"/>
            <a:ext cx="5316279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FD164B9-84F1-4FD0-9216-475637FE0BEF}"/>
              </a:ext>
            </a:extLst>
          </p:cNvPr>
          <p:cNvSpPr/>
          <p:nvPr/>
        </p:nvSpPr>
        <p:spPr>
          <a:xfrm>
            <a:off x="361327" y="783918"/>
            <a:ext cx="817296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buClrTx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Teknologi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menggabungkan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gelombang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elektromagnetik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pulsa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electromagnetic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bersamaan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menginduksi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panas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dan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menstabilkan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partikel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koloid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ion)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hidrokarbon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agar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laju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alir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fluida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permukaan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lancar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terhindar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permasalahan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flow assurance.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8C3B7A-346A-493B-9B14-ADA173C9BFCD}"/>
              </a:ext>
            </a:extLst>
          </p:cNvPr>
          <p:cNvSpPr txBox="1"/>
          <p:nvPr/>
        </p:nvSpPr>
        <p:spPr>
          <a:xfrm>
            <a:off x="361327" y="1751494"/>
            <a:ext cx="1955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Keuntungan</a:t>
            </a:r>
            <a:r>
              <a:rPr lang="en-US" sz="1500" b="1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: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61241F-56B7-4C96-A008-AFADE525F286}"/>
              </a:ext>
            </a:extLst>
          </p:cNvPr>
          <p:cNvSpPr/>
          <p:nvPr/>
        </p:nvSpPr>
        <p:spPr>
          <a:xfrm>
            <a:off x="361323" y="2059427"/>
            <a:ext cx="4244477" cy="1264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Installasi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dilakukan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clamp-on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tidak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perlu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shutdown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sumur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Alat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dipasang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memberikan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getaran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molekul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hidrokarbon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meningkatkan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suhu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fluida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mencegah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terbentuknya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endapan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pipa dan </a:t>
            </a:r>
            <a:r>
              <a:rPr lang="en-US" sz="120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membersihkan</a:t>
            </a:r>
            <a:r>
              <a:rPr lang="en-US" sz="12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oil deposits di pipa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13C880-ABFF-4345-B60F-F216DA4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43" y="1576077"/>
            <a:ext cx="3987130" cy="13534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13C880-ABFF-4345-B60F-F216DA480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4" t="65446" r="70324" b="17923"/>
          <a:stretch/>
        </p:blipFill>
        <p:spPr>
          <a:xfrm>
            <a:off x="7257924" y="2479941"/>
            <a:ext cx="682283" cy="2250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13C880-ABFF-4345-B60F-F216DA480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4" t="65446" r="70324" b="17923"/>
          <a:stretch/>
        </p:blipFill>
        <p:spPr>
          <a:xfrm>
            <a:off x="6267653" y="2464155"/>
            <a:ext cx="682283" cy="22508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 rot="4639482">
            <a:off x="6709274" y="2920864"/>
            <a:ext cx="592450" cy="14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283510" y="2888493"/>
            <a:ext cx="2331088" cy="1962054"/>
            <a:chOff x="5283510" y="2888493"/>
            <a:chExt cx="2331088" cy="196205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DB265FF-CEF0-441A-B41E-C440CB43323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510" y="2888493"/>
              <a:ext cx="2231757" cy="1962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Rectangle 42"/>
            <p:cNvSpPr/>
            <p:nvPr/>
          </p:nvSpPr>
          <p:spPr>
            <a:xfrm>
              <a:off x="6459860" y="2888493"/>
              <a:ext cx="592450" cy="147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22148" y="3176858"/>
              <a:ext cx="592450" cy="147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9088666">
              <a:off x="6866195" y="3003752"/>
              <a:ext cx="592450" cy="147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DB265FF-CEF0-441A-B41E-C440CB433230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9" t="482" r="54349" b="93424"/>
            <a:stretch/>
          </p:blipFill>
          <p:spPr bwMode="auto">
            <a:xfrm>
              <a:off x="6399076" y="2902214"/>
              <a:ext cx="492370" cy="11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DB265FF-CEF0-441A-B41E-C440CB433230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9" t="482" r="54349" b="93424"/>
            <a:stretch/>
          </p:blipFill>
          <p:spPr bwMode="auto">
            <a:xfrm>
              <a:off x="6916235" y="3115191"/>
              <a:ext cx="492370" cy="119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Rectangle 51"/>
          <p:cNvSpPr/>
          <p:nvPr/>
        </p:nvSpPr>
        <p:spPr>
          <a:xfrm rot="19088666">
            <a:off x="6842244" y="2825176"/>
            <a:ext cx="592450" cy="14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2CD20A1-8A99-4176-AB68-C1750538F1A3}"/>
              </a:ext>
            </a:extLst>
          </p:cNvPr>
          <p:cNvSpPr txBox="1">
            <a:spLocks/>
          </p:cNvSpPr>
          <p:nvPr/>
        </p:nvSpPr>
        <p:spPr>
          <a:xfrm>
            <a:off x="5026960" y="2286280"/>
            <a:ext cx="3221236" cy="23567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70000"/>
              </a:lnSpc>
              <a:spcBef>
                <a:spcPts val="0"/>
              </a:spcBef>
              <a:buClrTx/>
            </a:pPr>
            <a:endParaRPr lang="en-US" sz="1200" dirty="0">
              <a:solidFill>
                <a:prstClr val="black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6B6BF8-1BA6-424B-ABE4-9B58653DD997}"/>
              </a:ext>
            </a:extLst>
          </p:cNvPr>
          <p:cNvGrpSpPr/>
          <p:nvPr/>
        </p:nvGrpSpPr>
        <p:grpSpPr>
          <a:xfrm>
            <a:off x="-12189" y="3548828"/>
            <a:ext cx="9166127" cy="1635954"/>
            <a:chOff x="0" y="8439980"/>
            <a:chExt cx="13716000" cy="189032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DBAB23-3573-48F2-9C57-CA2F61E6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43" name="TextBox 3">
              <a:extLst>
                <a:ext uri="{FF2B5EF4-FFF2-40B4-BE49-F238E27FC236}">
                  <a16:creationId xmlns:a16="http://schemas.microsoft.com/office/drawing/2014/main" id="{6CD2C8DC-E055-45BC-B614-24DBA7B8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84505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2022</a:t>
              </a:r>
            </a:p>
          </p:txBody>
        </p: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8AC55932-1AD7-424A-946C-8FD4F600E1E1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8BC5DD-AE51-4ED0-88B7-B4C754AA3BCD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46" name="Group 2">
                <a:extLst>
                  <a:ext uri="{FF2B5EF4-FFF2-40B4-BE49-F238E27FC236}">
                    <a16:creationId xmlns:a16="http://schemas.microsoft.com/office/drawing/2014/main" id="{CBE7AB68-0C2D-489B-9190-8571524B9AE8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54" name="Freeform 3">
                  <a:extLst>
                    <a:ext uri="{FF2B5EF4-FFF2-40B4-BE49-F238E27FC236}">
                      <a16:creationId xmlns:a16="http://schemas.microsoft.com/office/drawing/2014/main" id="{59FE34F1-6B06-44C2-8A52-D7ABF25290A6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7" name="Group 2">
                <a:extLst>
                  <a:ext uri="{FF2B5EF4-FFF2-40B4-BE49-F238E27FC236}">
                    <a16:creationId xmlns:a16="http://schemas.microsoft.com/office/drawing/2014/main" id="{6609C6C6-D8E4-4D35-8D87-A13EB59D6F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53" name="Freeform 3">
                  <a:extLst>
                    <a:ext uri="{FF2B5EF4-FFF2-40B4-BE49-F238E27FC236}">
                      <a16:creationId xmlns:a16="http://schemas.microsoft.com/office/drawing/2014/main" id="{518C5FBB-8F14-4846-9B62-149012243C1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8" name="Group 2">
                <a:extLst>
                  <a:ext uri="{FF2B5EF4-FFF2-40B4-BE49-F238E27FC236}">
                    <a16:creationId xmlns:a16="http://schemas.microsoft.com/office/drawing/2014/main" id="{53BDE07E-575B-4762-B243-E2ACAE72B3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52" name="Freeform 3">
                  <a:extLst>
                    <a:ext uri="{FF2B5EF4-FFF2-40B4-BE49-F238E27FC236}">
                      <a16:creationId xmlns:a16="http://schemas.microsoft.com/office/drawing/2014/main" id="{4AA6C139-534D-452C-BD98-7A90746C6726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49" name="Group 2">
                <a:extLst>
                  <a:ext uri="{FF2B5EF4-FFF2-40B4-BE49-F238E27FC236}">
                    <a16:creationId xmlns:a16="http://schemas.microsoft.com/office/drawing/2014/main" id="{4A33FC07-AA9A-4A1E-844D-7F5084F1F6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51" name="Freeform 3">
                  <a:extLst>
                    <a:ext uri="{FF2B5EF4-FFF2-40B4-BE49-F238E27FC236}">
                      <a16:creationId xmlns:a16="http://schemas.microsoft.com/office/drawing/2014/main" id="{88734B3E-DF1F-4479-9538-67AB736B29E3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50" name="Freeform 3">
                <a:extLst>
                  <a:ext uri="{FF2B5EF4-FFF2-40B4-BE49-F238E27FC236}">
                    <a16:creationId xmlns:a16="http://schemas.microsoft.com/office/drawing/2014/main" id="{60B8CDE7-13D3-445B-9306-C9774E6096CF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sp>
        <p:nvSpPr>
          <p:cNvPr id="55" name="object 10">
            <a:extLst>
              <a:ext uri="{FF2B5EF4-FFF2-40B4-BE49-F238E27FC236}">
                <a16:creationId xmlns:a16="http://schemas.microsoft.com/office/drawing/2014/main" id="{F64AA04C-3042-4057-96D5-40F2C293CF54}"/>
              </a:ext>
            </a:extLst>
          </p:cNvPr>
          <p:cNvSpPr txBox="1">
            <a:spLocks/>
          </p:cNvSpPr>
          <p:nvPr/>
        </p:nvSpPr>
        <p:spPr>
          <a:xfrm>
            <a:off x="3264781" y="120214"/>
            <a:ext cx="3524358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algn="ctr" defTabSz="685800">
              <a:lnSpc>
                <a:spcPct val="100000"/>
              </a:lnSpc>
              <a:spcBef>
                <a:spcPts val="75"/>
              </a:spcBef>
              <a:buClrTx/>
              <a:defRPr/>
            </a:pPr>
            <a:r>
              <a:rPr lang="en-US" sz="24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 MONITORING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1" name="Google Shape;260;p33">
            <a:extLst>
              <a:ext uri="{FF2B5EF4-FFF2-40B4-BE49-F238E27FC236}">
                <a16:creationId xmlns:a16="http://schemas.microsoft.com/office/drawing/2014/main" id="{A25B6496-6845-4BBD-86F9-4F83C6DDB539}"/>
              </a:ext>
            </a:extLst>
          </p:cNvPr>
          <p:cNvCxnSpPr>
            <a:cxnSpLocks/>
          </p:cNvCxnSpPr>
          <p:nvPr/>
        </p:nvCxnSpPr>
        <p:spPr>
          <a:xfrm flipH="1">
            <a:off x="3609514" y="553397"/>
            <a:ext cx="5316279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i="0" u="none" strike="noStrike" kern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D08C19A-6AF1-409D-B164-4DCD44B9F218}"/>
              </a:ext>
            </a:extLst>
          </p:cNvPr>
          <p:cNvSpPr txBox="1"/>
          <p:nvPr/>
        </p:nvSpPr>
        <p:spPr>
          <a:xfrm>
            <a:off x="3890424" y="1646095"/>
            <a:ext cx="2056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 err="1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Keuntungan</a:t>
            </a:r>
            <a:r>
              <a:rPr lang="en-US" sz="1500" b="1" kern="1200" dirty="0">
                <a:solidFill>
                  <a:prstClr val="black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: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0B5B94-95C5-43B9-8E5D-339EA6F0315A}"/>
              </a:ext>
            </a:extLst>
          </p:cNvPr>
          <p:cNvSpPr/>
          <p:nvPr/>
        </p:nvSpPr>
        <p:spPr>
          <a:xfrm>
            <a:off x="3841723" y="2046624"/>
            <a:ext cx="4753260" cy="269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Instalasi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dilakukan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1350" i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choke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i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insertion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Tidak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memerlukan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area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instalasi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luas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relative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kecil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Menggunakan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i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smart gauge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tanpa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memerlukan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pekerjaan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manusia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pengukuran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parameter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produksi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Hasil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pengukuran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akses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langsung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real time.</a:t>
            </a:r>
          </a:p>
          <a:p>
            <a:pPr marL="214313" indent="-214313" algn="just" defTabSz="685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Akurat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efektif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efisien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menentukan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langkah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pekerjaan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produksi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cepat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135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tepat</a:t>
            </a:r>
            <a:r>
              <a:rPr lang="en-US" sz="13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F2F906-C129-4E39-8179-EFCDB143EE6B}"/>
              </a:ext>
            </a:extLst>
          </p:cNvPr>
          <p:cNvSpPr/>
          <p:nvPr/>
        </p:nvSpPr>
        <p:spPr>
          <a:xfrm>
            <a:off x="296420" y="610677"/>
            <a:ext cx="8452527" cy="1024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i="1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i="1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IoT 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melibatkan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i="1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gauge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pemantauan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Mampu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mendeteksi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tekanan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laju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fluida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mengirimkan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terdeteksi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kendali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en-US" sz="1350" i="1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server 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diakses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kern="1200" dirty="0" err="1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350" i="1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</a:t>
            </a:r>
            <a:r>
              <a:rPr lang="en-US" altLang="en-US" sz="1350" kern="1200" dirty="0">
                <a:solidFill>
                  <a:srgbClr val="0E19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1050" kern="1200" dirty="0">
              <a:solidFill>
                <a:srgbClr val="0E19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AF9148-D2B9-47FD-A181-4422E37B4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" y="2833356"/>
            <a:ext cx="2810159" cy="21046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DE00518-C9FD-42C0-8ADC-050F130413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>
          <a:xfrm>
            <a:off x="1438830" y="1807677"/>
            <a:ext cx="2056106" cy="23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2146674" y="150991"/>
            <a:ext cx="4740180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SENSITIVITY PENENTUAN BASELINE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71" t="14331" r="1834" b="3966"/>
          <a:stretch/>
        </p:blipFill>
        <p:spPr>
          <a:xfrm>
            <a:off x="953485" y="774294"/>
            <a:ext cx="7322512" cy="3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5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2427526" y="178880"/>
            <a:ext cx="4382791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OPERATION CHALLENGE JTB - 89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3374E-D6B8-9DB6-FB46-2963AE1658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4" t="23010" r="17456" b="13051"/>
          <a:stretch/>
        </p:blipFill>
        <p:spPr bwMode="auto">
          <a:xfrm>
            <a:off x="15647" y="1177186"/>
            <a:ext cx="5554977" cy="2893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9FB98-B783-142A-3822-EE7262A6FE99}"/>
              </a:ext>
            </a:extLst>
          </p:cNvPr>
          <p:cNvSpPr txBox="1"/>
          <p:nvPr/>
        </p:nvSpPr>
        <p:spPr>
          <a:xfrm>
            <a:off x="5510870" y="1302674"/>
            <a:ext cx="37823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4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sz="14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JTB–89:</a:t>
            </a:r>
          </a:p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- API Gravity      : 18.73 API</a:t>
            </a:r>
          </a:p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- Density            :  941.4 kg/m3</a:t>
            </a:r>
          </a:p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- Vis. kinematic  : 921.4534 mm2/s  (@122°F)</a:t>
            </a:r>
          </a:p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- Pour Point       : 54̊°C.</a:t>
            </a:r>
          </a:p>
          <a:p>
            <a:endParaRPr lang="en-US" sz="140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E4A5B-85E5-9C78-B8DD-466A71072AE7}"/>
              </a:ext>
            </a:extLst>
          </p:cNvPr>
          <p:cNvSpPr txBox="1"/>
          <p:nvPr/>
        </p:nvSpPr>
        <p:spPr>
          <a:xfrm>
            <a:off x="5510870" y="2896551"/>
            <a:ext cx="3702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HPPO (High Pour Point Oil)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Congeal / Plugging Pada  Flow Line 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disimpang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depan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komplek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Mundu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FF8E26-B272-5678-B456-735379E16934}"/>
              </a:ext>
            </a:extLst>
          </p:cNvPr>
          <p:cNvCxnSpPr/>
          <p:nvPr/>
        </p:nvCxnSpPr>
        <p:spPr>
          <a:xfrm>
            <a:off x="2214951" y="1651667"/>
            <a:ext cx="3562066" cy="1180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>
            <a:extLst>
              <a:ext uri="{FF2B5EF4-FFF2-40B4-BE49-F238E27FC236}">
                <a16:creationId xmlns:a16="http://schemas.microsoft.com/office/drawing/2014/main" id="{6CD2C8DC-E055-45BC-B614-24DBA7B87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189" y="4938561"/>
            <a:ext cx="7995318" cy="246221"/>
          </a:xfrm>
          <a:prstGeom prst="rect">
            <a:avLst/>
          </a:prstGeom>
          <a:solidFill>
            <a:srgbClr val="1D2345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PT.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Audemars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 Indonesia, 2022</a:t>
            </a: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8AC55932-1AD7-424A-946C-8FD4F600E1E1}"/>
              </a:ext>
            </a:extLst>
          </p:cNvPr>
          <p:cNvSpPr/>
          <p:nvPr/>
        </p:nvSpPr>
        <p:spPr>
          <a:xfrm rot="5400000">
            <a:off x="7946997" y="4975194"/>
            <a:ext cx="209408" cy="137144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C2242"/>
          </a:solidFill>
          <a:ln>
            <a:noFill/>
            <a:prstDash val="sysDash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BC5DD-AE51-4ED0-88B7-B4C754AA3BCD}"/>
              </a:ext>
            </a:extLst>
          </p:cNvPr>
          <p:cNvGrpSpPr/>
          <p:nvPr/>
        </p:nvGrpSpPr>
        <p:grpSpPr>
          <a:xfrm>
            <a:off x="8135479" y="3548828"/>
            <a:ext cx="1018459" cy="1598476"/>
            <a:chOff x="761999" y="8350580"/>
            <a:chExt cx="672958" cy="815595"/>
          </a:xfrm>
        </p:grpSpPr>
        <p:grpSp>
          <p:nvGrpSpPr>
            <p:cNvPr id="46" name="Group 2">
              <a:extLst>
                <a:ext uri="{FF2B5EF4-FFF2-40B4-BE49-F238E27FC236}">
                  <a16:creationId xmlns:a16="http://schemas.microsoft.com/office/drawing/2014/main" id="{CBE7AB68-0C2D-489B-9190-8571524B9AE8}"/>
                </a:ext>
              </a:extLst>
            </p:cNvPr>
            <p:cNvGrpSpPr>
              <a:grpSpLocks/>
            </p:cNvGrpSpPr>
            <p:nvPr/>
          </p:nvGrpSpPr>
          <p:grpSpPr>
            <a:xfrm rot="16200000">
              <a:off x="695424" y="8426644"/>
              <a:ext cx="806106" cy="672955"/>
              <a:chOff x="0" y="-1060605"/>
              <a:chExt cx="6350000" cy="6339840"/>
            </a:xfrm>
            <a:solidFill>
              <a:srgbClr val="1D2345"/>
            </a:solidFill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59FE34F1-6B06-44C2-8A52-D7ABF25290A6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2">
              <a:extLst>
                <a:ext uri="{FF2B5EF4-FFF2-40B4-BE49-F238E27FC236}">
                  <a16:creationId xmlns:a16="http://schemas.microsoft.com/office/drawing/2014/main" id="{6609C6C6-D8E4-4D35-8D87-A13EB59D6F1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37802" y="8827930"/>
              <a:ext cx="259106" cy="201333"/>
              <a:chOff x="0" y="-1060605"/>
              <a:chExt cx="6350000" cy="6339840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518C5FBB-8F14-4846-9B62-149012243C11}"/>
                  </a:ext>
                </a:extLst>
              </p:cNvPr>
              <p:cNvSpPr/>
              <p:nvPr/>
            </p:nvSpPr>
            <p:spPr>
              <a:xfrm>
                <a:off x="0" y="-106060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BDE07E-575B-4762-B243-E2ACAE72B3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948579" y="8947369"/>
              <a:ext cx="234085" cy="203470"/>
              <a:chOff x="-68524" y="-1367811"/>
              <a:chExt cx="6261752" cy="6407154"/>
            </a:xfrm>
            <a:solidFill>
              <a:schemeClr val="bg1"/>
            </a:solidFill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A6C139-534D-452C-BD98-7A90746C6726}"/>
                  </a:ext>
                </a:extLst>
              </p:cNvPr>
              <p:cNvSpPr/>
              <p:nvPr/>
            </p:nvSpPr>
            <p:spPr>
              <a:xfrm>
                <a:off x="-68524" y="-1367811"/>
                <a:ext cx="6261752" cy="64071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2">
              <a:extLst>
                <a:ext uri="{FF2B5EF4-FFF2-40B4-BE49-F238E27FC236}">
                  <a16:creationId xmlns:a16="http://schemas.microsoft.com/office/drawing/2014/main" id="{4A33FC07-AA9A-4A1E-844D-7F5084F1F6D3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068623" y="9067414"/>
              <a:ext cx="106846" cy="90619"/>
              <a:chOff x="-69613" y="-1593535"/>
              <a:chExt cx="6350000" cy="6339840"/>
            </a:xfrm>
            <a:solidFill>
              <a:srgbClr val="1C2242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88734B3E-DF1F-4479-9538-67AB736B29E3}"/>
                  </a:ext>
                </a:extLst>
              </p:cNvPr>
              <p:cNvSpPr/>
              <p:nvPr/>
            </p:nvSpPr>
            <p:spPr>
              <a:xfrm>
                <a:off x="-69613" y="-1593535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prstDash val="sysDash"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60B8CDE7-13D3-445B-9306-C9774E6096CF}"/>
                </a:ext>
              </a:extLst>
            </p:cNvPr>
            <p:cNvSpPr/>
            <p:nvPr/>
          </p:nvSpPr>
          <p:spPr>
            <a:xfrm rot="16200000">
              <a:off x="1197527" y="8372256"/>
              <a:ext cx="259106" cy="215754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ysDash"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D817AABD-A8DC-43BB-80DF-15143F80E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89" y="78773"/>
            <a:ext cx="926196" cy="468158"/>
            <a:chOff x="5789612" y="304800"/>
            <a:chExt cx="5181602" cy="2971800"/>
          </a:xfrm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67C0F5A-2063-407F-91DE-9604FD296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72" y="1975431"/>
              <a:ext cx="3093389" cy="546167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132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49BE947-E060-4F81-BD48-2A4DA158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7035" y="2666176"/>
              <a:ext cx="2321810" cy="297183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0DB17D0-1861-4FC8-B98B-A06BF685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005" y="304800"/>
              <a:ext cx="1890008" cy="129313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533CACDF-3E43-4C73-859E-C19450D3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025" y="714429"/>
              <a:ext cx="842366" cy="95579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C35DB5E-C8E9-4060-93DC-6378C6CC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707" y="714429"/>
              <a:ext cx="856519" cy="963827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9634D4-0C52-4617-8244-01F816DE7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386" y="1099960"/>
              <a:ext cx="601691" cy="570262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36BF8E9-CE32-4490-8C60-4F8202D0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021" y="1091925"/>
              <a:ext cx="622925" cy="60239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77500E6-C2A3-4EE4-B7DD-FA2CF531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255" y="1429265"/>
              <a:ext cx="346858" cy="248991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B30FBECB-BD5F-4F83-87FE-73606A33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062" y="1429265"/>
              <a:ext cx="332701" cy="26505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DA092C7-A4CB-4D12-B986-ECA39F3A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2" y="1694320"/>
              <a:ext cx="283148" cy="152603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2CF7D44-BE27-4438-AD5B-15469888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457" y="1702349"/>
              <a:ext cx="283148" cy="144574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D1F40CD-3699-4EFF-B847-7BA38F805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51707"/>
              <a:ext cx="2427993" cy="216864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F5695490-58B6-49A5-8F06-AB5783E02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3051707"/>
              <a:ext cx="2590801" cy="224893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90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36" name="TextBox 5">
            <a:extLst>
              <a:ext uri="{FF2B5EF4-FFF2-40B4-BE49-F238E27FC236}">
                <a16:creationId xmlns:a16="http://schemas.microsoft.com/office/drawing/2014/main" id="{3B471FEA-4FC7-4931-9C03-B688017E69E9}"/>
              </a:ext>
            </a:extLst>
          </p:cNvPr>
          <p:cNvSpPr txBox="1"/>
          <p:nvPr/>
        </p:nvSpPr>
        <p:spPr>
          <a:xfrm>
            <a:off x="5642580" y="1127440"/>
            <a:ext cx="3274946" cy="3114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Dari data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pengecekan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thermo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gun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(12-23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Oktober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2022)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average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1 (Outlet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Sumur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JTB-89)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 (Km 1.2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depan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komplek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mundu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30.65°C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0.02552°C/meter.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average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 (59.4°C)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15°C (@44.4°C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3).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3 yang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mendekati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pour point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(54̊°C)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mengindikasikan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plugging/congealing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area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flowline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khususnya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simpang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35" name="Picture 3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4" t="23010" r="17456" b="13051"/>
          <a:stretch/>
        </p:blipFill>
        <p:spPr bwMode="auto">
          <a:xfrm>
            <a:off x="102391" y="696321"/>
            <a:ext cx="5511922" cy="2577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55685E69-83F5-40A4-BA28-015919F82C76}"/>
              </a:ext>
            </a:extLst>
          </p:cNvPr>
          <p:cNvSpPr txBox="1">
            <a:spLocks/>
          </p:cNvSpPr>
          <p:nvPr/>
        </p:nvSpPr>
        <p:spPr>
          <a:xfrm>
            <a:off x="2427526" y="178880"/>
            <a:ext cx="4382791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9525" lvl="0" defTabSz="685800">
              <a:lnSpc>
                <a:spcPct val="100000"/>
              </a:lnSpc>
              <a:spcBef>
                <a:spcPts val="75"/>
              </a:spcBef>
              <a:defRPr/>
            </a:pPr>
            <a:r>
              <a:rPr lang="en-US" sz="2000" b="1" spc="-19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OPERATION CHALLENGE JTB - 89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239D7-F2DC-385A-89FC-2613B09F1D46}"/>
              </a:ext>
            </a:extLst>
          </p:cNvPr>
          <p:cNvGraphicFramePr>
            <a:graphicFrameLocks noGrp="1"/>
          </p:cNvGraphicFramePr>
          <p:nvPr/>
        </p:nvGraphicFramePr>
        <p:xfrm>
          <a:off x="116482" y="3393154"/>
          <a:ext cx="5497830" cy="1427734"/>
        </p:xfrm>
        <a:graphic>
          <a:graphicData uri="http://schemas.openxmlformats.org/drawingml/2006/table">
            <a:tbl>
              <a:tblPr firstRow="1" firstCol="1" bandRow="1">
                <a:tableStyleId>{5776B643-F5DD-4DF7-BB01-706FC73ECFD0}</a:tableStyleId>
              </a:tblPr>
              <a:tblGrid>
                <a:gridCol w="2339943">
                  <a:extLst>
                    <a:ext uri="{9D8B030D-6E8A-4147-A177-3AD203B41FA5}">
                      <a16:colId xmlns:a16="http://schemas.microsoft.com/office/drawing/2014/main" val="3891286707"/>
                    </a:ext>
                  </a:extLst>
                </a:gridCol>
                <a:gridCol w="991092">
                  <a:extLst>
                    <a:ext uri="{9D8B030D-6E8A-4147-A177-3AD203B41FA5}">
                      <a16:colId xmlns:a16="http://schemas.microsoft.com/office/drawing/2014/main" val="2985449762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327628766"/>
                    </a:ext>
                  </a:extLst>
                </a:gridCol>
                <a:gridCol w="1163905">
                  <a:extLst>
                    <a:ext uri="{9D8B030D-6E8A-4147-A177-3AD203B41FA5}">
                      <a16:colId xmlns:a16="http://schemas.microsoft.com/office/drawing/2014/main" val="39191758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</a:rPr>
                        <a:t>Lokasi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 err="1">
                          <a:effectLst/>
                        </a:rPr>
                        <a:t>Suhu</a:t>
                      </a:r>
                      <a:r>
                        <a:rPr lang="en-US" sz="1000" b="1" dirty="0">
                          <a:effectLst/>
                        </a:rPr>
                        <a:t> Min (°C)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 err="1">
                          <a:effectLst/>
                        </a:rPr>
                        <a:t>Suhu</a:t>
                      </a:r>
                      <a:r>
                        <a:rPr lang="en-US" sz="1000" b="1" dirty="0">
                          <a:effectLst/>
                        </a:rPr>
                        <a:t> Max (°C)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 err="1">
                          <a:effectLst/>
                        </a:rPr>
                        <a:t>Suhu</a:t>
                      </a:r>
                      <a:r>
                        <a:rPr lang="en-US" sz="1000" b="1" dirty="0">
                          <a:effectLst/>
                        </a:rPr>
                        <a:t> Avg (°C)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0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Outlet </a:t>
                      </a:r>
                      <a:r>
                        <a:rPr lang="en-US" sz="1000" dirty="0" err="1">
                          <a:effectLst/>
                        </a:rPr>
                        <a:t>Sumur</a:t>
                      </a:r>
                      <a:r>
                        <a:rPr lang="en-US" sz="1000" dirty="0">
                          <a:effectLst/>
                        </a:rPr>
                        <a:t> JTB-89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83.7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96.4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90.05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639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Km 1.2 (</a:t>
                      </a:r>
                      <a:r>
                        <a:rPr lang="en-US" sz="1000" dirty="0" err="1">
                          <a:effectLst/>
                        </a:rPr>
                        <a:t>Depan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Komplek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Mundu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78.6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59.4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351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 1.5-1.6 (Sebelum Masuk SPA2)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2853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 2 (Setelah Keluar SPA 2)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66.3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717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 2.8 (Pertigaan Arah ke SPU A)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79.2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68.2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9918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 3.8 (Sebelum masuk SPU A)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48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7905</TotalTime>
  <Words>2802</Words>
  <Application>Microsoft Office PowerPoint</Application>
  <PresentationFormat>On-screen Show (16:9)</PresentationFormat>
  <Paragraphs>227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Calisto MT</vt:lpstr>
      <vt:lpstr>Helvetica</vt:lpstr>
      <vt:lpstr>Proxima Nova</vt:lpstr>
      <vt:lpstr>Calibri Light</vt:lpstr>
      <vt:lpstr>Office Theme</vt:lpstr>
      <vt:lpstr>Penawaran Rencana Implementasi FAST Heavy Oil Pada Sumur JTB – 89 Dengan Kontrak No Cure No Pay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CLINICAL CASE</dc:title>
  <dc:creator>Andis Faza</dc:creator>
  <cp:lastModifiedBy>Deru Vardheo</cp:lastModifiedBy>
  <cp:revision>254</cp:revision>
  <dcterms:modified xsi:type="dcterms:W3CDTF">2022-12-01T06:46:05Z</dcterms:modified>
</cp:coreProperties>
</file>